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8" r:id="rId21"/>
    <p:sldId id="275" r:id="rId22"/>
    <p:sldId id="276" r:id="rId23"/>
    <p:sldId id="277" r:id="rId24"/>
  </p:sldIdLst>
  <p:sldSz cx="9144000" cy="5143500" type="screen16x9"/>
  <p:notesSz cx="6858000" cy="9144000"/>
  <p:embeddedFontLst>
    <p:embeddedFont>
      <p:font typeface="Lato" panose="020F0502020204030203" pitchFamily="34" charset="0"/>
      <p:regular r:id="rId26"/>
      <p:bold r:id="rId27"/>
      <p:italic r:id="rId28"/>
      <p:boldItalic r:id="rId29"/>
    </p:embeddedFont>
    <p:embeddedFont>
      <p:font typeface="Montserrat" panose="000005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A688A8-B9ED-498F-9DA3-DCDF933B5A46}">
  <a:tblStyle styleId="{A5A688A8-B9ED-498F-9DA3-DCDF933B5A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62" y="3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38e88d2cfb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38e88d2cfb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3aaead9027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3aaead9027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3aaead902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3aaead902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38e88d2cfb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38e88d2cfb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38e88d2cfb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38e88d2cf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38e88d2cf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38e88d2cf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38e88d2cfb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38e88d2cfb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38e88d2cf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38e88d2cf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38e88d2cfb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38e88d2cfb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38e88d2cf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38e88d2cf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8e88d2cfb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8e88d2cfb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38e88d2cf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38e88d2cf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716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38e88d2cfb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38e88d2cfb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38e88d2cfb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38e88d2cfb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38e88d2cfb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38e88d2cfb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38e88d2cfb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38e88d2cfb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38e88d2cfb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38e88d2cfb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38e88d2cfb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38e88d2cf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38e88d2cfb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38e88d2cf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38e88d2cfb_2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38e88d2cfb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38e88d2cfb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38e88d2cfb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38e88d2cf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38e88d2cf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6.xml"/><Relationship Id="rId16" Type="http://schemas.openxmlformats.org/officeDocument/2006/relationships/image" Target="../media/image19.png"/><Relationship Id="rId1" Type="http://schemas.openxmlformats.org/officeDocument/2006/relationships/slideLayout" Target="../slideLayouts/slideLayout1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454200" y="1319150"/>
            <a:ext cx="5360400" cy="15789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Car Price Prediction</a:t>
            </a:r>
            <a:endParaRPr/>
          </a:p>
          <a:p>
            <a:pPr marL="0" lvl="0" indent="0" algn="ctr" rtl="0">
              <a:spcBef>
                <a:spcPts val="0"/>
              </a:spcBef>
              <a:spcAft>
                <a:spcPts val="0"/>
              </a:spcAft>
              <a:buNone/>
            </a:pPr>
            <a:r>
              <a:rPr lang="en"/>
              <a:t> </a:t>
            </a:r>
            <a:r>
              <a:rPr lang="en" sz="1666"/>
              <a:t>Prof. Hamidrez Ahady Dolatsara</a:t>
            </a:r>
            <a:endParaRPr sz="1666"/>
          </a:p>
          <a:p>
            <a:pPr marL="0" lvl="0" indent="0" algn="ctr" rtl="0">
              <a:spcBef>
                <a:spcPts val="0"/>
              </a:spcBef>
              <a:spcAft>
                <a:spcPts val="0"/>
              </a:spcAft>
              <a:buNone/>
            </a:pPr>
            <a:r>
              <a:rPr lang="en" sz="1666"/>
              <a:t> Ban 5600: Advanced Big Data Computing and Programming</a:t>
            </a:r>
            <a:endParaRPr/>
          </a:p>
        </p:txBody>
      </p:sp>
      <p:sp>
        <p:nvSpPr>
          <p:cNvPr id="135" name="Google Shape;135;p13"/>
          <p:cNvSpPr txBox="1">
            <a:spLocks noGrp="1"/>
          </p:cNvSpPr>
          <p:nvPr>
            <p:ph type="subTitle" idx="1"/>
          </p:nvPr>
        </p:nvSpPr>
        <p:spPr>
          <a:xfrm>
            <a:off x="4399050" y="3136800"/>
            <a:ext cx="3470700" cy="506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Tyler Rappaport, Yanjing Wang, Ziru Wang</a:t>
            </a:r>
            <a:endParaRPr dirty="0"/>
          </a:p>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2"/>
          <p:cNvSpPr txBox="1">
            <a:spLocks noGrp="1"/>
          </p:cNvSpPr>
          <p:nvPr>
            <p:ph type="title"/>
          </p:nvPr>
        </p:nvSpPr>
        <p:spPr>
          <a:xfrm>
            <a:off x="1251450" y="3477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Visuals c. Status Market Segmentation</a:t>
            </a:r>
            <a:endParaRPr/>
          </a:p>
        </p:txBody>
      </p:sp>
      <p:pic>
        <p:nvPicPr>
          <p:cNvPr id="215" name="Google Shape;215;p22"/>
          <p:cNvPicPr preferRelativeResize="0"/>
          <p:nvPr/>
        </p:nvPicPr>
        <p:blipFill rotWithShape="1">
          <a:blip r:embed="rId3">
            <a:alphaModFix/>
          </a:blip>
          <a:srcRect l="30177"/>
          <a:stretch/>
        </p:blipFill>
        <p:spPr>
          <a:xfrm>
            <a:off x="1495876" y="1200525"/>
            <a:ext cx="3671456" cy="2742475"/>
          </a:xfrm>
          <a:prstGeom prst="rect">
            <a:avLst/>
          </a:prstGeom>
          <a:noFill/>
          <a:ln>
            <a:noFill/>
          </a:ln>
        </p:spPr>
      </p:pic>
      <p:sp>
        <p:nvSpPr>
          <p:cNvPr id="216" name="Google Shape;216;p22"/>
          <p:cNvSpPr txBox="1"/>
          <p:nvPr/>
        </p:nvSpPr>
        <p:spPr>
          <a:xfrm>
            <a:off x="5527718" y="2202287"/>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lt1"/>
                </a:solidFill>
              </a:rPr>
              <a:t>New Cars= 42,514</a:t>
            </a:r>
            <a:endParaRPr sz="1200" dirty="0">
              <a:solidFill>
                <a:schemeClr val="lt1"/>
              </a:solidFill>
            </a:endParaRPr>
          </a:p>
          <a:p>
            <a:pPr marL="0" lvl="0" indent="0" algn="l" rtl="0">
              <a:spcBef>
                <a:spcPts val="0"/>
              </a:spcBef>
              <a:spcAft>
                <a:spcPts val="0"/>
              </a:spcAft>
              <a:buNone/>
            </a:pPr>
            <a:r>
              <a:rPr lang="en" sz="1200" dirty="0">
                <a:solidFill>
                  <a:schemeClr val="lt1"/>
                </a:solidFill>
              </a:rPr>
              <a:t>Used Cars= 59,139</a:t>
            </a:r>
            <a:endParaRPr sz="1200" dirty="0">
              <a:solidFill>
                <a:schemeClr val="lt1"/>
              </a:solidFill>
            </a:endParaRPr>
          </a:p>
          <a:p>
            <a:pPr marL="0" lvl="0" indent="0" algn="l" rtl="0">
              <a:spcBef>
                <a:spcPts val="0"/>
              </a:spcBef>
              <a:spcAft>
                <a:spcPts val="0"/>
              </a:spcAft>
              <a:buNone/>
            </a:pPr>
            <a:r>
              <a:rPr lang="en" sz="1200" dirty="0">
                <a:solidFill>
                  <a:schemeClr val="lt1"/>
                </a:solidFill>
              </a:rPr>
              <a:t>Certified Cars= 5,258</a:t>
            </a:r>
            <a:endParaRPr sz="1200" dirty="0">
              <a:solidFill>
                <a:schemeClr val="lt1"/>
              </a:solidFill>
            </a:endParaRPr>
          </a:p>
        </p:txBody>
      </p:sp>
      <p:pic>
        <p:nvPicPr>
          <p:cNvPr id="3" name="Picture 2">
            <a:extLst>
              <a:ext uri="{FF2B5EF4-FFF2-40B4-BE49-F238E27FC236}">
                <a16:creationId xmlns:a16="http://schemas.microsoft.com/office/drawing/2014/main" id="{0E778A37-FCCD-3964-3807-CAE15AC127CD}"/>
              </a:ext>
            </a:extLst>
          </p:cNvPr>
          <p:cNvPicPr>
            <a:picLocks noChangeAspect="1"/>
          </p:cNvPicPr>
          <p:nvPr/>
        </p:nvPicPr>
        <p:blipFill>
          <a:blip r:embed="rId4"/>
          <a:stretch>
            <a:fillRect/>
          </a:stretch>
        </p:blipFill>
        <p:spPr>
          <a:xfrm>
            <a:off x="1524000" y="1200500"/>
            <a:ext cx="3671455" cy="27424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3"/>
          <p:cNvSpPr txBox="1">
            <a:spLocks noGrp="1"/>
          </p:cNvSpPr>
          <p:nvPr>
            <p:ph type="title"/>
          </p:nvPr>
        </p:nvSpPr>
        <p:spPr>
          <a:xfrm>
            <a:off x="1324050" y="45380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Visuals d. Model year vs. Avg. Price</a:t>
            </a:r>
            <a:endParaRPr/>
          </a:p>
        </p:txBody>
      </p:sp>
      <p:pic>
        <p:nvPicPr>
          <p:cNvPr id="222" name="Google Shape;222;p23"/>
          <p:cNvPicPr preferRelativeResize="0"/>
          <p:nvPr/>
        </p:nvPicPr>
        <p:blipFill>
          <a:blip r:embed="rId3">
            <a:alphaModFix/>
          </a:blip>
          <a:stretch>
            <a:fillRect/>
          </a:stretch>
        </p:blipFill>
        <p:spPr>
          <a:xfrm>
            <a:off x="1804375" y="1865675"/>
            <a:ext cx="5986225" cy="2407650"/>
          </a:xfrm>
          <a:prstGeom prst="rect">
            <a:avLst/>
          </a:prstGeom>
          <a:noFill/>
          <a:ln>
            <a:noFill/>
          </a:ln>
        </p:spPr>
      </p:pic>
      <p:pic>
        <p:nvPicPr>
          <p:cNvPr id="223" name="Google Shape;223;p23"/>
          <p:cNvPicPr preferRelativeResize="0"/>
          <p:nvPr/>
        </p:nvPicPr>
        <p:blipFill>
          <a:blip r:embed="rId4">
            <a:alphaModFix/>
          </a:blip>
          <a:stretch>
            <a:fillRect/>
          </a:stretch>
        </p:blipFill>
        <p:spPr>
          <a:xfrm>
            <a:off x="2996925" y="1492350"/>
            <a:ext cx="3307999" cy="2180701"/>
          </a:xfrm>
          <a:prstGeom prst="rect">
            <a:avLst/>
          </a:prstGeom>
          <a:noFill/>
          <a:ln>
            <a:noFill/>
          </a:ln>
        </p:spPr>
      </p:pic>
      <p:pic>
        <p:nvPicPr>
          <p:cNvPr id="224" name="Google Shape;224;p23"/>
          <p:cNvPicPr preferRelativeResize="0"/>
          <p:nvPr/>
        </p:nvPicPr>
        <p:blipFill>
          <a:blip r:embed="rId5">
            <a:alphaModFix/>
          </a:blip>
          <a:stretch>
            <a:fillRect/>
          </a:stretch>
        </p:blipFill>
        <p:spPr>
          <a:xfrm>
            <a:off x="1482900" y="1163500"/>
            <a:ext cx="6336050" cy="3432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txBox="1">
            <a:spLocks noGrp="1"/>
          </p:cNvSpPr>
          <p:nvPr>
            <p:ph type="title"/>
          </p:nvPr>
        </p:nvSpPr>
        <p:spPr>
          <a:xfrm>
            <a:off x="1251450" y="3477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Visuals e. Mileage vs. Avg. Price</a:t>
            </a:r>
            <a:endParaRPr/>
          </a:p>
        </p:txBody>
      </p:sp>
      <p:pic>
        <p:nvPicPr>
          <p:cNvPr id="230" name="Google Shape;230;p24"/>
          <p:cNvPicPr preferRelativeResize="0"/>
          <p:nvPr/>
        </p:nvPicPr>
        <p:blipFill>
          <a:blip r:embed="rId3">
            <a:alphaModFix/>
          </a:blip>
          <a:stretch>
            <a:fillRect/>
          </a:stretch>
        </p:blipFill>
        <p:spPr>
          <a:xfrm>
            <a:off x="1137375" y="1035675"/>
            <a:ext cx="7619625" cy="3678026"/>
          </a:xfrm>
          <a:prstGeom prst="rect">
            <a:avLst/>
          </a:prstGeom>
          <a:noFill/>
          <a:ln>
            <a:noFill/>
          </a:ln>
        </p:spPr>
      </p:pic>
      <p:sp>
        <p:nvSpPr>
          <p:cNvPr id="3" name="TextBox 2">
            <a:extLst>
              <a:ext uri="{FF2B5EF4-FFF2-40B4-BE49-F238E27FC236}">
                <a16:creationId xmlns:a16="http://schemas.microsoft.com/office/drawing/2014/main" id="{0606D307-B335-9D17-CA52-F794B2A57B0E}"/>
              </a:ext>
            </a:extLst>
          </p:cNvPr>
          <p:cNvSpPr txBox="1"/>
          <p:nvPr/>
        </p:nvSpPr>
        <p:spPr>
          <a:xfrm>
            <a:off x="1069537" y="4713701"/>
            <a:ext cx="2792418" cy="246221"/>
          </a:xfrm>
          <a:prstGeom prst="rect">
            <a:avLst/>
          </a:prstGeom>
          <a:noFill/>
        </p:spPr>
        <p:txBody>
          <a:bodyPr wrap="square" rtlCol="0">
            <a:spAutoFit/>
          </a:bodyPr>
          <a:lstStyle/>
          <a:p>
            <a:r>
              <a:rPr lang="en-US" sz="1000" dirty="0">
                <a:solidFill>
                  <a:schemeClr val="bg1"/>
                </a:solidFill>
              </a:rPr>
              <a:t># Labels show </a:t>
            </a:r>
            <a:r>
              <a:rPr lang="en-US" sz="1000" dirty="0" err="1">
                <a:solidFill>
                  <a:schemeClr val="bg1"/>
                </a:solidFill>
              </a:rPr>
              <a:t>Obsv</a:t>
            </a:r>
            <a:r>
              <a:rPr lang="en-US" sz="1000" dirty="0">
                <a:solidFill>
                  <a:schemeClr val="bg1"/>
                </a:solidFill>
              </a:rPr>
              <a:t>. Count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5"/>
          <p:cNvSpPr txBox="1">
            <a:spLocks noGrp="1"/>
          </p:cNvSpPr>
          <p:nvPr>
            <p:ph type="title"/>
          </p:nvPr>
        </p:nvSpPr>
        <p:spPr>
          <a:xfrm>
            <a:off x="1251450" y="3477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Analysis a. Linear Regression</a:t>
            </a:r>
            <a:endParaRPr/>
          </a:p>
          <a:p>
            <a:pPr marL="0" lvl="0" indent="0" algn="l" rtl="0">
              <a:lnSpc>
                <a:spcPct val="200000"/>
              </a:lnSpc>
              <a:spcBef>
                <a:spcPts val="1200"/>
              </a:spcBef>
              <a:spcAft>
                <a:spcPts val="1200"/>
              </a:spcAft>
              <a:buNone/>
            </a:pPr>
            <a:endParaRPr/>
          </a:p>
        </p:txBody>
      </p:sp>
      <p:sp>
        <p:nvSpPr>
          <p:cNvPr id="236" name="Google Shape;236;p25"/>
          <p:cNvSpPr txBox="1">
            <a:spLocks noGrp="1"/>
          </p:cNvSpPr>
          <p:nvPr>
            <p:ph type="body" idx="1"/>
          </p:nvPr>
        </p:nvSpPr>
        <p:spPr>
          <a:xfrm>
            <a:off x="3641700" y="2647000"/>
            <a:ext cx="1963500" cy="23937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r>
              <a:rPr lang="en" sz="1969"/>
              <a:t>RMSE= 16657</a:t>
            </a:r>
            <a:endParaRPr sz="1969"/>
          </a:p>
          <a:p>
            <a:pPr marL="0" lvl="0" indent="0" algn="l" rtl="0">
              <a:spcBef>
                <a:spcPts val="1200"/>
              </a:spcBef>
              <a:spcAft>
                <a:spcPts val="0"/>
              </a:spcAft>
              <a:buNone/>
            </a:pPr>
            <a:r>
              <a:rPr lang="en" sz="1969"/>
              <a:t>R^2 = 0.357</a:t>
            </a:r>
            <a:endParaRPr sz="1969"/>
          </a:p>
          <a:p>
            <a:pPr marL="0" lvl="0" indent="0" algn="l" rtl="0">
              <a:spcBef>
                <a:spcPts val="1200"/>
              </a:spcBef>
              <a:spcAft>
                <a:spcPts val="0"/>
              </a:spcAft>
              <a:buNone/>
            </a:pPr>
            <a:endParaRPr sz="1969"/>
          </a:p>
          <a:p>
            <a:pPr marL="0" lvl="0" indent="0" algn="l" rtl="0">
              <a:spcBef>
                <a:spcPts val="1200"/>
              </a:spcBef>
              <a:spcAft>
                <a:spcPts val="0"/>
              </a:spcAft>
              <a:buNone/>
            </a:pPr>
            <a:r>
              <a:rPr lang="en" sz="1969"/>
              <a:t>To improve the interpretation of linear regression and the accuracy of the model, we continued to fit the training data using a multinomial regression model.</a:t>
            </a:r>
            <a:endParaRPr sz="1969"/>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237" name="Google Shape;237;p25"/>
          <p:cNvPicPr preferRelativeResize="0"/>
          <p:nvPr/>
        </p:nvPicPr>
        <p:blipFill>
          <a:blip r:embed="rId3">
            <a:alphaModFix/>
          </a:blip>
          <a:stretch>
            <a:fillRect/>
          </a:stretch>
        </p:blipFill>
        <p:spPr>
          <a:xfrm>
            <a:off x="3570897" y="1569950"/>
            <a:ext cx="4494075" cy="557350"/>
          </a:xfrm>
          <a:prstGeom prst="rect">
            <a:avLst/>
          </a:prstGeom>
          <a:noFill/>
          <a:ln>
            <a:noFill/>
          </a:ln>
        </p:spPr>
      </p:pic>
      <p:graphicFrame>
        <p:nvGraphicFramePr>
          <p:cNvPr id="238" name="Google Shape;238;p25"/>
          <p:cNvGraphicFramePr/>
          <p:nvPr/>
        </p:nvGraphicFramePr>
        <p:xfrm>
          <a:off x="653725" y="1738683"/>
          <a:ext cx="2141700" cy="2911175"/>
        </p:xfrm>
        <a:graphic>
          <a:graphicData uri="http://schemas.openxmlformats.org/drawingml/2006/table">
            <a:tbl>
              <a:tblPr>
                <a:noFill/>
                <a:tableStyleId>{A5A688A8-B9ED-498F-9DA3-DCDF933B5A46}</a:tableStyleId>
              </a:tblPr>
              <a:tblGrid>
                <a:gridCol w="1070850">
                  <a:extLst>
                    <a:ext uri="{9D8B030D-6E8A-4147-A177-3AD203B41FA5}">
                      <a16:colId xmlns:a16="http://schemas.microsoft.com/office/drawing/2014/main" val="20000"/>
                    </a:ext>
                  </a:extLst>
                </a:gridCol>
                <a:gridCol w="1070850">
                  <a:extLst>
                    <a:ext uri="{9D8B030D-6E8A-4147-A177-3AD203B41FA5}">
                      <a16:colId xmlns:a16="http://schemas.microsoft.com/office/drawing/2014/main" val="20001"/>
                    </a:ext>
                  </a:extLst>
                </a:gridCol>
              </a:tblGrid>
              <a:tr h="608375">
                <a:tc>
                  <a:txBody>
                    <a:bodyPr/>
                    <a:lstStyle/>
                    <a:p>
                      <a:pPr marL="0" lvl="0" indent="0" algn="l" rtl="0">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rPr>
                        <a:t>Coefficient</a:t>
                      </a:r>
                      <a:endParaRPr>
                        <a:solidFill>
                          <a:schemeClr val="lt1"/>
                        </a:solidFill>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75700">
                <a:tc>
                  <a:txBody>
                    <a:bodyPr/>
                    <a:lstStyle/>
                    <a:p>
                      <a:pPr marL="0" lvl="0" indent="0" algn="l" rtl="0">
                        <a:spcBef>
                          <a:spcPts val="0"/>
                        </a:spcBef>
                        <a:spcAft>
                          <a:spcPts val="0"/>
                        </a:spcAft>
                        <a:buNone/>
                      </a:pPr>
                      <a:r>
                        <a:rPr lang="en">
                          <a:solidFill>
                            <a:schemeClr val="lt1"/>
                          </a:solidFill>
                        </a:rPr>
                        <a:t>Intercept</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rPr>
                        <a:t>53962.32</a:t>
                      </a:r>
                      <a:endParaRPr>
                        <a:solidFill>
                          <a:schemeClr val="lt1"/>
                        </a:solidFill>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75700">
                <a:tc>
                  <a:txBody>
                    <a:bodyPr/>
                    <a:lstStyle/>
                    <a:p>
                      <a:pPr marL="0" lvl="0" indent="0" algn="l" rtl="0">
                        <a:spcBef>
                          <a:spcPts val="0"/>
                        </a:spcBef>
                        <a:spcAft>
                          <a:spcPts val="0"/>
                        </a:spcAft>
                        <a:buNone/>
                      </a:pPr>
                      <a:r>
                        <a:rPr lang="en">
                          <a:solidFill>
                            <a:schemeClr val="lt1"/>
                          </a:solidFill>
                        </a:rPr>
                        <a:t>Age</a:t>
                      </a:r>
                      <a:endParaRPr>
                        <a:solidFill>
                          <a:schemeClr val="lt1"/>
                        </a:solidFill>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rPr>
                        <a:t>-315.84</a:t>
                      </a:r>
                      <a:endParaRPr>
                        <a:solidFill>
                          <a:schemeClr val="lt1"/>
                        </a:solidFill>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75700">
                <a:tc>
                  <a:txBody>
                    <a:bodyPr/>
                    <a:lstStyle/>
                    <a:p>
                      <a:pPr marL="0" lvl="0" indent="0" algn="l" rtl="0">
                        <a:spcBef>
                          <a:spcPts val="0"/>
                        </a:spcBef>
                        <a:spcAft>
                          <a:spcPts val="0"/>
                        </a:spcAft>
                        <a:buNone/>
                      </a:pPr>
                      <a:r>
                        <a:rPr lang="en">
                          <a:solidFill>
                            <a:schemeClr val="lt1"/>
                          </a:solidFill>
                        </a:rPr>
                        <a:t>Mileage</a:t>
                      </a:r>
                      <a:endParaRPr>
                        <a:solidFill>
                          <a:schemeClr val="lt1"/>
                        </a:solidFill>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rPr>
                        <a:t>-0.2944</a:t>
                      </a:r>
                      <a:endParaRPr>
                        <a:solidFill>
                          <a:schemeClr val="lt1"/>
                        </a:solidFill>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575700">
                <a:tc>
                  <a:txBody>
                    <a:bodyPr/>
                    <a:lstStyle/>
                    <a:p>
                      <a:pPr marL="0" lvl="0" indent="0" algn="l" rtl="0">
                        <a:spcBef>
                          <a:spcPts val="0"/>
                        </a:spcBef>
                        <a:spcAft>
                          <a:spcPts val="0"/>
                        </a:spcAft>
                        <a:buNone/>
                      </a:pPr>
                      <a:r>
                        <a:rPr lang="en">
                          <a:solidFill>
                            <a:schemeClr val="lt1"/>
                          </a:solidFill>
                        </a:rPr>
                        <a:t>Status</a:t>
                      </a:r>
                      <a:endParaRPr>
                        <a:solidFill>
                          <a:schemeClr val="lt1"/>
                        </a:solidFill>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rPr>
                        <a:t>0</a:t>
                      </a:r>
                      <a:endParaRPr>
                        <a:solidFill>
                          <a:schemeClr val="lt1"/>
                        </a:solidFill>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39" name="Google Shape;239;p25"/>
          <p:cNvSpPr txBox="1">
            <a:spLocks noGrp="1"/>
          </p:cNvSpPr>
          <p:nvPr>
            <p:ph type="body" idx="1"/>
          </p:nvPr>
        </p:nvSpPr>
        <p:spPr>
          <a:xfrm>
            <a:off x="6138050" y="2647000"/>
            <a:ext cx="2605800" cy="23937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sz="1500"/>
              <a:t>RMSE= 16452</a:t>
            </a:r>
            <a:endParaRPr sz="1500"/>
          </a:p>
          <a:p>
            <a:pPr marL="0" lvl="0" indent="0" algn="l" rtl="0">
              <a:spcBef>
                <a:spcPts val="1200"/>
              </a:spcBef>
              <a:spcAft>
                <a:spcPts val="0"/>
              </a:spcAft>
              <a:buNone/>
            </a:pPr>
            <a:r>
              <a:rPr lang="en" sz="1500"/>
              <a:t>R^2 = 0.382</a:t>
            </a:r>
            <a:endParaRPr sz="1500"/>
          </a:p>
          <a:p>
            <a:pPr marL="0" lvl="0" indent="0" algn="l" rtl="0">
              <a:spcBef>
                <a:spcPts val="1200"/>
              </a:spcBef>
              <a:spcAft>
                <a:spcPts val="0"/>
              </a:spcAft>
              <a:buNone/>
            </a:pPr>
            <a:r>
              <a:rPr lang="en" sz="1500"/>
              <a:t>The results of the linear regression model were not satisfactory as now the model explained 38% of the rate of change of the dependent variable, which while still an improvement still left many open questions. Given this, it can be said that there was no linear relationship between the status and the dependent variable.</a:t>
            </a:r>
            <a:endParaRPr sz="1500"/>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Analysis b. Random Forest</a:t>
            </a:r>
            <a:endParaRPr/>
          </a:p>
        </p:txBody>
      </p:sp>
      <p:sp>
        <p:nvSpPr>
          <p:cNvPr id="245" name="Google Shape;245;p26"/>
          <p:cNvSpPr/>
          <p:nvPr/>
        </p:nvSpPr>
        <p:spPr>
          <a:xfrm>
            <a:off x="680875" y="1905600"/>
            <a:ext cx="1442100" cy="782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Cleaned-data</a:t>
            </a:r>
            <a:endParaRPr/>
          </a:p>
        </p:txBody>
      </p:sp>
      <p:sp>
        <p:nvSpPr>
          <p:cNvPr id="246" name="Google Shape;246;p26"/>
          <p:cNvSpPr/>
          <p:nvPr/>
        </p:nvSpPr>
        <p:spPr>
          <a:xfrm>
            <a:off x="2590875" y="1905600"/>
            <a:ext cx="1442100" cy="782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Mapped string to a value</a:t>
            </a:r>
            <a:endParaRPr/>
          </a:p>
        </p:txBody>
      </p:sp>
      <p:sp>
        <p:nvSpPr>
          <p:cNvPr id="247" name="Google Shape;247;p26"/>
          <p:cNvSpPr/>
          <p:nvPr/>
        </p:nvSpPr>
        <p:spPr>
          <a:xfrm>
            <a:off x="4500900" y="1905600"/>
            <a:ext cx="1442100" cy="782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Feature Vectors</a:t>
            </a:r>
            <a:endParaRPr/>
          </a:p>
        </p:txBody>
      </p:sp>
      <p:sp>
        <p:nvSpPr>
          <p:cNvPr id="248" name="Google Shape;248;p26"/>
          <p:cNvSpPr/>
          <p:nvPr/>
        </p:nvSpPr>
        <p:spPr>
          <a:xfrm>
            <a:off x="6410900" y="1905600"/>
            <a:ext cx="1442100" cy="782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Prediction</a:t>
            </a:r>
            <a:endParaRPr/>
          </a:p>
        </p:txBody>
      </p:sp>
      <p:sp>
        <p:nvSpPr>
          <p:cNvPr id="249" name="Google Shape;249;p26"/>
          <p:cNvSpPr/>
          <p:nvPr/>
        </p:nvSpPr>
        <p:spPr>
          <a:xfrm>
            <a:off x="2155475" y="2150850"/>
            <a:ext cx="402900" cy="291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4065488" y="2150850"/>
            <a:ext cx="402900" cy="291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5975488" y="2150850"/>
            <a:ext cx="402900" cy="291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1738025" y="3285750"/>
            <a:ext cx="1237800" cy="817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StringIndexer</a:t>
            </a:r>
            <a:endParaRPr sz="1300"/>
          </a:p>
        </p:txBody>
      </p:sp>
      <p:sp>
        <p:nvSpPr>
          <p:cNvPr id="253" name="Google Shape;253;p26"/>
          <p:cNvSpPr/>
          <p:nvPr/>
        </p:nvSpPr>
        <p:spPr>
          <a:xfrm>
            <a:off x="3648050" y="3285750"/>
            <a:ext cx="1237800" cy="817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VectorAssembler</a:t>
            </a:r>
            <a:endParaRPr sz="1200"/>
          </a:p>
        </p:txBody>
      </p:sp>
      <p:sp>
        <p:nvSpPr>
          <p:cNvPr id="254" name="Google Shape;254;p26"/>
          <p:cNvSpPr/>
          <p:nvPr/>
        </p:nvSpPr>
        <p:spPr>
          <a:xfrm>
            <a:off x="5558075" y="3285750"/>
            <a:ext cx="1237800" cy="817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Random Forest</a:t>
            </a:r>
            <a:endParaRPr sz="1300"/>
          </a:p>
        </p:txBody>
      </p:sp>
      <p:sp>
        <p:nvSpPr>
          <p:cNvPr id="255" name="Google Shape;255;p26"/>
          <p:cNvSpPr txBox="1"/>
          <p:nvPr/>
        </p:nvSpPr>
        <p:spPr>
          <a:xfrm>
            <a:off x="456175" y="1429725"/>
            <a:ext cx="1891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1"/>
                </a:solidFill>
                <a:latin typeface="Lato"/>
                <a:ea typeface="Lato"/>
                <a:cs typeface="Lato"/>
                <a:sym typeface="Lato"/>
              </a:rPr>
              <a:t>Pipeline Model Transformer</a:t>
            </a:r>
            <a:endParaRPr sz="1100">
              <a:solidFill>
                <a:schemeClr val="lt1"/>
              </a:solidFill>
              <a:latin typeface="Lato"/>
              <a:ea typeface="Lato"/>
              <a:cs typeface="Lato"/>
              <a:sym typeface="Lato"/>
            </a:endParaRPr>
          </a:p>
        </p:txBody>
      </p:sp>
      <p:sp>
        <p:nvSpPr>
          <p:cNvPr id="256" name="Google Shape;256;p26"/>
          <p:cNvSpPr txBox="1"/>
          <p:nvPr/>
        </p:nvSpPr>
        <p:spPr>
          <a:xfrm>
            <a:off x="1070825" y="2874025"/>
            <a:ext cx="2572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1"/>
                </a:solidFill>
                <a:latin typeface="Lato"/>
                <a:ea typeface="Lato"/>
                <a:cs typeface="Lato"/>
                <a:sym typeface="Lato"/>
              </a:rPr>
              <a:t>Pipeline Model .transformer()</a:t>
            </a:r>
            <a:endParaRPr sz="110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Analysis b. con…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aphicFrame>
        <p:nvGraphicFramePr>
          <p:cNvPr id="262" name="Google Shape;262;p27"/>
          <p:cNvGraphicFramePr/>
          <p:nvPr/>
        </p:nvGraphicFramePr>
        <p:xfrm>
          <a:off x="748150" y="1990450"/>
          <a:ext cx="2454575" cy="1030050"/>
        </p:xfrm>
        <a:graphic>
          <a:graphicData uri="http://schemas.openxmlformats.org/drawingml/2006/table">
            <a:tbl>
              <a:tblPr>
                <a:noFill/>
                <a:tableStyleId>{A5A688A8-B9ED-498F-9DA3-DCDF933B5A46}</a:tableStyleId>
              </a:tblPr>
              <a:tblGrid>
                <a:gridCol w="1062050">
                  <a:extLst>
                    <a:ext uri="{9D8B030D-6E8A-4147-A177-3AD203B41FA5}">
                      <a16:colId xmlns:a16="http://schemas.microsoft.com/office/drawing/2014/main" val="20000"/>
                    </a:ext>
                  </a:extLst>
                </a:gridCol>
                <a:gridCol w="1392525">
                  <a:extLst>
                    <a:ext uri="{9D8B030D-6E8A-4147-A177-3AD203B41FA5}">
                      <a16:colId xmlns:a16="http://schemas.microsoft.com/office/drawing/2014/main" val="20001"/>
                    </a:ext>
                  </a:extLst>
                </a:gridCol>
              </a:tblGrid>
              <a:tr h="515025">
                <a:tc>
                  <a:txBody>
                    <a:bodyPr/>
                    <a:lstStyle/>
                    <a:p>
                      <a:pPr marL="0" lvl="0" indent="0" algn="ctr" rtl="0">
                        <a:spcBef>
                          <a:spcPts val="0"/>
                        </a:spcBef>
                        <a:spcAft>
                          <a:spcPts val="0"/>
                        </a:spcAft>
                        <a:buNone/>
                      </a:pPr>
                      <a:r>
                        <a:rPr lang="en">
                          <a:solidFill>
                            <a:schemeClr val="lt1"/>
                          </a:solidFill>
                        </a:rPr>
                        <a:t>RMSE</a:t>
                      </a:r>
                      <a:endParaRPr>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rPr>
                        <a:t>10806.7</a:t>
                      </a:r>
                      <a:endParaRPr>
                        <a:solidFill>
                          <a:schemeClr val="lt1"/>
                        </a:solidFill>
                      </a:endParaRPr>
                    </a:p>
                  </a:txBody>
                  <a:tcPr marL="91425" marR="91425" marT="91425" marB="91425" anchor="ctr"/>
                </a:tc>
                <a:extLst>
                  <a:ext uri="{0D108BD9-81ED-4DB2-BD59-A6C34878D82A}">
                    <a16:rowId xmlns:a16="http://schemas.microsoft.com/office/drawing/2014/main" val="10000"/>
                  </a:ext>
                </a:extLst>
              </a:tr>
              <a:tr h="515025">
                <a:tc>
                  <a:txBody>
                    <a:bodyPr/>
                    <a:lstStyle/>
                    <a:p>
                      <a:pPr marL="0" lvl="0" indent="0" algn="ctr" rtl="0">
                        <a:spcBef>
                          <a:spcPts val="0"/>
                        </a:spcBef>
                        <a:spcAft>
                          <a:spcPts val="0"/>
                        </a:spcAft>
                        <a:buNone/>
                      </a:pPr>
                      <a:r>
                        <a:rPr lang="en">
                          <a:solidFill>
                            <a:schemeClr val="lt1"/>
                          </a:solidFill>
                        </a:rPr>
                        <a:t>R-squared</a:t>
                      </a:r>
                      <a:endParaRPr>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rPr>
                        <a:t>0.729684</a:t>
                      </a:r>
                      <a:endParaRPr>
                        <a:solidFill>
                          <a:schemeClr val="lt1"/>
                        </a:solidFill>
                      </a:endParaRPr>
                    </a:p>
                  </a:txBody>
                  <a:tcPr marL="91425" marR="91425" marT="91425" marB="91425" anchor="ctr"/>
                </a:tc>
                <a:extLst>
                  <a:ext uri="{0D108BD9-81ED-4DB2-BD59-A6C34878D82A}">
                    <a16:rowId xmlns:a16="http://schemas.microsoft.com/office/drawing/2014/main" val="10001"/>
                  </a:ext>
                </a:extLst>
              </a:tr>
            </a:tbl>
          </a:graphicData>
        </a:graphic>
      </p:graphicFrame>
      <p:graphicFrame>
        <p:nvGraphicFramePr>
          <p:cNvPr id="263" name="Google Shape;263;p27"/>
          <p:cNvGraphicFramePr/>
          <p:nvPr/>
        </p:nvGraphicFramePr>
        <p:xfrm>
          <a:off x="4241775" y="1990450"/>
          <a:ext cx="4308225" cy="1993250"/>
        </p:xfrm>
        <a:graphic>
          <a:graphicData uri="http://schemas.openxmlformats.org/drawingml/2006/table">
            <a:tbl>
              <a:tblPr>
                <a:noFill/>
                <a:tableStyleId>{A5A688A8-B9ED-498F-9DA3-DCDF933B5A46}</a:tableStyleId>
              </a:tblPr>
              <a:tblGrid>
                <a:gridCol w="1587225">
                  <a:extLst>
                    <a:ext uri="{9D8B030D-6E8A-4147-A177-3AD203B41FA5}">
                      <a16:colId xmlns:a16="http://schemas.microsoft.com/office/drawing/2014/main" val="20000"/>
                    </a:ext>
                  </a:extLst>
                </a:gridCol>
                <a:gridCol w="2721000">
                  <a:extLst>
                    <a:ext uri="{9D8B030D-6E8A-4147-A177-3AD203B41FA5}">
                      <a16:colId xmlns:a16="http://schemas.microsoft.com/office/drawing/2014/main" val="20001"/>
                    </a:ext>
                  </a:extLst>
                </a:gridCol>
              </a:tblGrid>
              <a:tr h="398650">
                <a:tc>
                  <a:txBody>
                    <a:bodyPr/>
                    <a:lstStyle/>
                    <a:p>
                      <a:pPr marL="0" lvl="0" indent="0" algn="ctr" rtl="0">
                        <a:spcBef>
                          <a:spcPts val="0"/>
                        </a:spcBef>
                        <a:spcAft>
                          <a:spcPts val="0"/>
                        </a:spcAft>
                        <a:buNone/>
                      </a:pPr>
                      <a:r>
                        <a:rPr lang="en">
                          <a:solidFill>
                            <a:schemeClr val="lt1"/>
                          </a:solidFill>
                        </a:rPr>
                        <a:t>Model</a:t>
                      </a:r>
                      <a:endParaRPr>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rPr>
                        <a:t>0.6690082108804108</a:t>
                      </a:r>
                      <a:endParaRPr>
                        <a:solidFill>
                          <a:schemeClr val="lt1"/>
                        </a:solidFill>
                      </a:endParaRPr>
                    </a:p>
                  </a:txBody>
                  <a:tcPr marL="91425" marR="91425" marT="91425" marB="91425" anchor="ctr"/>
                </a:tc>
                <a:extLst>
                  <a:ext uri="{0D108BD9-81ED-4DB2-BD59-A6C34878D82A}">
                    <a16:rowId xmlns:a16="http://schemas.microsoft.com/office/drawing/2014/main" val="10000"/>
                  </a:ext>
                </a:extLst>
              </a:tr>
              <a:tr h="398650">
                <a:tc>
                  <a:txBody>
                    <a:bodyPr/>
                    <a:lstStyle/>
                    <a:p>
                      <a:pPr marL="0" lvl="0" indent="0" algn="ctr" rtl="0">
                        <a:spcBef>
                          <a:spcPts val="0"/>
                        </a:spcBef>
                        <a:spcAft>
                          <a:spcPts val="0"/>
                        </a:spcAft>
                        <a:buNone/>
                      </a:pPr>
                      <a:r>
                        <a:rPr lang="en">
                          <a:solidFill>
                            <a:schemeClr val="lt1"/>
                          </a:solidFill>
                        </a:rPr>
                        <a:t>Mileage</a:t>
                      </a:r>
                      <a:endParaRPr>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rPr>
                        <a:t>0.0910190390098326</a:t>
                      </a:r>
                      <a:endParaRPr>
                        <a:solidFill>
                          <a:schemeClr val="lt1"/>
                        </a:solidFill>
                      </a:endParaRPr>
                    </a:p>
                  </a:txBody>
                  <a:tcPr marL="91425" marR="91425" marT="91425" marB="91425" anchor="ctr"/>
                </a:tc>
                <a:extLst>
                  <a:ext uri="{0D108BD9-81ED-4DB2-BD59-A6C34878D82A}">
                    <a16:rowId xmlns:a16="http://schemas.microsoft.com/office/drawing/2014/main" val="10001"/>
                  </a:ext>
                </a:extLst>
              </a:tr>
              <a:tr h="398650">
                <a:tc>
                  <a:txBody>
                    <a:bodyPr/>
                    <a:lstStyle/>
                    <a:p>
                      <a:pPr marL="0" lvl="0" indent="0" algn="ctr" rtl="0">
                        <a:spcBef>
                          <a:spcPts val="0"/>
                        </a:spcBef>
                        <a:spcAft>
                          <a:spcPts val="0"/>
                        </a:spcAft>
                        <a:buNone/>
                      </a:pPr>
                      <a:r>
                        <a:rPr lang="en">
                          <a:solidFill>
                            <a:schemeClr val="lt1"/>
                          </a:solidFill>
                        </a:rPr>
                        <a:t>Brand</a:t>
                      </a:r>
                      <a:endParaRPr>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rPr>
                        <a:t>0.0841503414764426</a:t>
                      </a:r>
                      <a:endParaRPr>
                        <a:solidFill>
                          <a:schemeClr val="lt1"/>
                        </a:solidFill>
                      </a:endParaRPr>
                    </a:p>
                  </a:txBody>
                  <a:tcPr marL="91425" marR="91425" marT="91425" marB="91425" anchor="ctr"/>
                </a:tc>
                <a:extLst>
                  <a:ext uri="{0D108BD9-81ED-4DB2-BD59-A6C34878D82A}">
                    <a16:rowId xmlns:a16="http://schemas.microsoft.com/office/drawing/2014/main" val="10002"/>
                  </a:ext>
                </a:extLst>
              </a:tr>
              <a:tr h="398650">
                <a:tc>
                  <a:txBody>
                    <a:bodyPr/>
                    <a:lstStyle/>
                    <a:p>
                      <a:pPr marL="0" lvl="0" indent="0" algn="ctr" rtl="0">
                        <a:spcBef>
                          <a:spcPts val="0"/>
                        </a:spcBef>
                        <a:spcAft>
                          <a:spcPts val="0"/>
                        </a:spcAft>
                        <a:buNone/>
                      </a:pPr>
                      <a:r>
                        <a:rPr lang="en">
                          <a:solidFill>
                            <a:schemeClr val="lt1"/>
                          </a:solidFill>
                        </a:rPr>
                        <a:t>Status</a:t>
                      </a:r>
                      <a:endParaRPr>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rPr>
                        <a:t>0.07792579806397547</a:t>
                      </a:r>
                      <a:endParaRPr>
                        <a:solidFill>
                          <a:schemeClr val="lt1"/>
                        </a:solidFill>
                      </a:endParaRPr>
                    </a:p>
                  </a:txBody>
                  <a:tcPr marL="91425" marR="91425" marT="91425" marB="91425" anchor="ctr"/>
                </a:tc>
                <a:extLst>
                  <a:ext uri="{0D108BD9-81ED-4DB2-BD59-A6C34878D82A}">
                    <a16:rowId xmlns:a16="http://schemas.microsoft.com/office/drawing/2014/main" val="10003"/>
                  </a:ext>
                </a:extLst>
              </a:tr>
              <a:tr h="398650">
                <a:tc>
                  <a:txBody>
                    <a:bodyPr/>
                    <a:lstStyle/>
                    <a:p>
                      <a:pPr marL="0" lvl="0" indent="0" algn="ctr" rtl="0">
                        <a:spcBef>
                          <a:spcPts val="0"/>
                        </a:spcBef>
                        <a:spcAft>
                          <a:spcPts val="0"/>
                        </a:spcAft>
                        <a:buNone/>
                      </a:pPr>
                      <a:r>
                        <a:rPr lang="en">
                          <a:solidFill>
                            <a:schemeClr val="lt1"/>
                          </a:solidFill>
                        </a:rPr>
                        <a:t>Year</a:t>
                      </a:r>
                      <a:endParaRPr>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rPr>
                        <a:t>0.0778966105693384</a:t>
                      </a:r>
                      <a:endParaRPr>
                        <a:solidFill>
                          <a:schemeClr val="lt1"/>
                        </a:solidFill>
                      </a:endParaRPr>
                    </a:p>
                  </a:txBody>
                  <a:tcPr marL="91425" marR="91425" marT="91425" marB="91425" anchor="ctr"/>
                </a:tc>
                <a:extLst>
                  <a:ext uri="{0D108BD9-81ED-4DB2-BD59-A6C34878D82A}">
                    <a16:rowId xmlns:a16="http://schemas.microsoft.com/office/drawing/2014/main" val="10004"/>
                  </a:ext>
                </a:extLst>
              </a:tr>
            </a:tbl>
          </a:graphicData>
        </a:graphic>
      </p:graphicFrame>
      <p:sp>
        <p:nvSpPr>
          <p:cNvPr id="264" name="Google Shape;264;p27"/>
          <p:cNvSpPr txBox="1"/>
          <p:nvPr/>
        </p:nvSpPr>
        <p:spPr>
          <a:xfrm>
            <a:off x="666400" y="3411775"/>
            <a:ext cx="31584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lt1"/>
                </a:solidFill>
                <a:latin typeface="Lato"/>
                <a:ea typeface="Lato"/>
                <a:cs typeface="Lato"/>
                <a:sym typeface="Lato"/>
              </a:rPr>
              <a:t>The prediction accuracy of the random forest model is 72.9%. </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p:txBody>
      </p:sp>
      <p:sp>
        <p:nvSpPr>
          <p:cNvPr id="265" name="Google Shape;265;p27"/>
          <p:cNvSpPr txBox="1"/>
          <p:nvPr/>
        </p:nvSpPr>
        <p:spPr>
          <a:xfrm>
            <a:off x="830475" y="1460250"/>
            <a:ext cx="2289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ato"/>
                <a:ea typeface="Lato"/>
                <a:cs typeface="Lato"/>
                <a:sym typeface="Lato"/>
              </a:rPr>
              <a:t>Prediction Result</a:t>
            </a:r>
            <a:endParaRPr>
              <a:solidFill>
                <a:schemeClr val="lt1"/>
              </a:solidFill>
              <a:latin typeface="Lato"/>
              <a:ea typeface="Lato"/>
              <a:cs typeface="Lato"/>
              <a:sym typeface="Lato"/>
            </a:endParaRPr>
          </a:p>
        </p:txBody>
      </p:sp>
      <p:sp>
        <p:nvSpPr>
          <p:cNvPr id="266" name="Google Shape;266;p27"/>
          <p:cNvSpPr txBox="1"/>
          <p:nvPr/>
        </p:nvSpPr>
        <p:spPr>
          <a:xfrm>
            <a:off x="5250925" y="1460250"/>
            <a:ext cx="2289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ato"/>
                <a:ea typeface="Lato"/>
                <a:cs typeface="Lato"/>
                <a:sym typeface="Lato"/>
              </a:rPr>
              <a:t>Feature Importance</a:t>
            </a:r>
            <a:endParaRPr>
              <a:solidFill>
                <a:schemeClr val="lt1"/>
              </a:solidFill>
              <a:latin typeface="Lato"/>
              <a:ea typeface="Lato"/>
              <a:cs typeface="Lato"/>
              <a:sym typeface="Lato"/>
            </a:endParaRPr>
          </a:p>
        </p:txBody>
      </p:sp>
      <p:sp>
        <p:nvSpPr>
          <p:cNvPr id="267" name="Google Shape;267;p27"/>
          <p:cNvSpPr txBox="1"/>
          <p:nvPr/>
        </p:nvSpPr>
        <p:spPr>
          <a:xfrm>
            <a:off x="666400" y="4229225"/>
            <a:ext cx="75375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lt1"/>
                </a:solidFill>
                <a:latin typeface="Lato"/>
                <a:ea typeface="Lato"/>
                <a:cs typeface="Lato"/>
                <a:sym typeface="Lato"/>
              </a:rPr>
              <a:t>The most Importance factor is the car model, followed by the mileage, then the brand, status, and year.</a:t>
            </a:r>
            <a:endParaRPr sz="1300">
              <a:solidFill>
                <a:schemeClr val="lt1"/>
              </a:solidFill>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Analysis c. Stacked Ensemble - H2O</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73" name="Google Shape;273;p28"/>
          <p:cNvPicPr preferRelativeResize="0"/>
          <p:nvPr/>
        </p:nvPicPr>
        <p:blipFill>
          <a:blip r:embed="rId3">
            <a:alphaModFix/>
          </a:blip>
          <a:stretch>
            <a:fillRect/>
          </a:stretch>
        </p:blipFill>
        <p:spPr>
          <a:xfrm>
            <a:off x="509275" y="1781450"/>
            <a:ext cx="2098527" cy="2098526"/>
          </a:xfrm>
          <a:prstGeom prst="rect">
            <a:avLst/>
          </a:prstGeom>
          <a:noFill/>
          <a:ln>
            <a:noFill/>
          </a:ln>
        </p:spPr>
      </p:pic>
      <p:sp>
        <p:nvSpPr>
          <p:cNvPr id="274" name="Google Shape;274;p28"/>
          <p:cNvSpPr txBox="1"/>
          <p:nvPr/>
        </p:nvSpPr>
        <p:spPr>
          <a:xfrm>
            <a:off x="2768700" y="1728575"/>
            <a:ext cx="37890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Lato"/>
                <a:ea typeface="Lato"/>
                <a:cs typeface="Lato"/>
                <a:sym typeface="Lato"/>
              </a:rPr>
              <a:t>H2O is an open-source machine learning platform that provides scalable and easy-to-use tools for data analysis and modeling. </a:t>
            </a:r>
            <a:endParaRPr sz="1200">
              <a:solidFill>
                <a:schemeClr val="lt1"/>
              </a:solidFill>
              <a:latin typeface="Lato"/>
              <a:ea typeface="Lato"/>
              <a:cs typeface="Lato"/>
              <a:sym typeface="Lato"/>
            </a:endParaRPr>
          </a:p>
          <a:p>
            <a:pPr marL="0" lvl="0" indent="0" algn="l" rtl="0">
              <a:spcBef>
                <a:spcPts val="0"/>
              </a:spcBef>
              <a:spcAft>
                <a:spcPts val="0"/>
              </a:spcAft>
              <a:buNone/>
            </a:pPr>
            <a:endParaRPr sz="1200">
              <a:solidFill>
                <a:schemeClr val="lt1"/>
              </a:solidFill>
              <a:latin typeface="Lato"/>
              <a:ea typeface="Lato"/>
              <a:cs typeface="Lato"/>
              <a:sym typeface="Lato"/>
            </a:endParaRPr>
          </a:p>
          <a:p>
            <a:pPr marL="0" lvl="0" indent="0" algn="l" rtl="0">
              <a:spcBef>
                <a:spcPts val="0"/>
              </a:spcBef>
              <a:spcAft>
                <a:spcPts val="0"/>
              </a:spcAft>
              <a:buNone/>
            </a:pPr>
            <a:r>
              <a:rPr lang="en" sz="1200">
                <a:solidFill>
                  <a:schemeClr val="lt1"/>
                </a:solidFill>
                <a:latin typeface="Lato"/>
                <a:ea typeface="Lato"/>
                <a:cs typeface="Lato"/>
                <a:sym typeface="Lato"/>
              </a:rPr>
              <a:t>It allows users to build and deploy machine learning models in various settings, from single machines to large clusters and cloud environments.</a:t>
            </a:r>
            <a:endParaRPr sz="1200">
              <a:solidFill>
                <a:schemeClr val="lt1"/>
              </a:solidFill>
              <a:latin typeface="Lato"/>
              <a:ea typeface="Lato"/>
              <a:cs typeface="Lato"/>
              <a:sym typeface="Lato"/>
            </a:endParaRPr>
          </a:p>
        </p:txBody>
      </p:sp>
      <p:sp>
        <p:nvSpPr>
          <p:cNvPr id="275" name="Google Shape;275;p28"/>
          <p:cNvSpPr txBox="1"/>
          <p:nvPr/>
        </p:nvSpPr>
        <p:spPr>
          <a:xfrm>
            <a:off x="2768700" y="3206075"/>
            <a:ext cx="3719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Lato"/>
                <a:ea typeface="Lato"/>
                <a:cs typeface="Lato"/>
                <a:sym typeface="Lato"/>
              </a:rPr>
              <a:t>Compared to Spark, H2O Machine Learning provides a more streamlined and user-friendly interface with built-in algorithms and visualizations.</a:t>
            </a:r>
            <a:endParaRPr sz="1200">
              <a:solidFill>
                <a:schemeClr val="lt1"/>
              </a:solidFill>
              <a:latin typeface="Lato"/>
              <a:ea typeface="Lato"/>
              <a:cs typeface="Lato"/>
              <a:sym typeface="Lato"/>
            </a:endParaRPr>
          </a:p>
        </p:txBody>
      </p:sp>
      <p:pic>
        <p:nvPicPr>
          <p:cNvPr id="276" name="Google Shape;276;p28"/>
          <p:cNvPicPr preferRelativeResize="0"/>
          <p:nvPr/>
        </p:nvPicPr>
        <p:blipFill>
          <a:blip r:embed="rId4">
            <a:alphaModFix/>
          </a:blip>
          <a:stretch>
            <a:fillRect/>
          </a:stretch>
        </p:blipFill>
        <p:spPr>
          <a:xfrm>
            <a:off x="6631374" y="1781450"/>
            <a:ext cx="2325402" cy="20985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Analysis c. con…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82" name="Google Shape;282;p29"/>
          <p:cNvSpPr/>
          <p:nvPr/>
        </p:nvSpPr>
        <p:spPr>
          <a:xfrm>
            <a:off x="555650" y="2440975"/>
            <a:ext cx="1126800" cy="72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Raw data</a:t>
            </a:r>
            <a:endParaRPr/>
          </a:p>
        </p:txBody>
      </p:sp>
      <p:sp>
        <p:nvSpPr>
          <p:cNvPr id="283" name="Google Shape;283;p29"/>
          <p:cNvSpPr/>
          <p:nvPr/>
        </p:nvSpPr>
        <p:spPr>
          <a:xfrm>
            <a:off x="2402138" y="1307850"/>
            <a:ext cx="980700" cy="700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Basic Model -1</a:t>
            </a:r>
            <a:endParaRPr sz="900"/>
          </a:p>
        </p:txBody>
      </p:sp>
      <p:sp>
        <p:nvSpPr>
          <p:cNvPr id="284" name="Google Shape;284;p29"/>
          <p:cNvSpPr/>
          <p:nvPr/>
        </p:nvSpPr>
        <p:spPr>
          <a:xfrm>
            <a:off x="2402138" y="2090775"/>
            <a:ext cx="980700" cy="700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Basic Model -2</a:t>
            </a:r>
            <a:endParaRPr sz="900"/>
          </a:p>
        </p:txBody>
      </p:sp>
      <p:sp>
        <p:nvSpPr>
          <p:cNvPr id="285" name="Google Shape;285;p29"/>
          <p:cNvSpPr/>
          <p:nvPr/>
        </p:nvSpPr>
        <p:spPr>
          <a:xfrm>
            <a:off x="2402138" y="2873688"/>
            <a:ext cx="980700" cy="700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Basic Model -3</a:t>
            </a:r>
            <a:endParaRPr sz="900"/>
          </a:p>
        </p:txBody>
      </p:sp>
      <p:sp>
        <p:nvSpPr>
          <p:cNvPr id="286" name="Google Shape;286;p29"/>
          <p:cNvSpPr/>
          <p:nvPr/>
        </p:nvSpPr>
        <p:spPr>
          <a:xfrm>
            <a:off x="2402138" y="3656625"/>
            <a:ext cx="980700" cy="700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Basic Model …</a:t>
            </a:r>
            <a:endParaRPr sz="900"/>
          </a:p>
        </p:txBody>
      </p:sp>
      <p:sp>
        <p:nvSpPr>
          <p:cNvPr id="287" name="Google Shape;287;p29"/>
          <p:cNvSpPr/>
          <p:nvPr/>
        </p:nvSpPr>
        <p:spPr>
          <a:xfrm>
            <a:off x="3968125" y="2441125"/>
            <a:ext cx="1126800" cy="776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New Training Data</a:t>
            </a:r>
            <a:endParaRPr/>
          </a:p>
        </p:txBody>
      </p:sp>
      <p:sp>
        <p:nvSpPr>
          <p:cNvPr id="288" name="Google Shape;288;p29"/>
          <p:cNvSpPr/>
          <p:nvPr/>
        </p:nvSpPr>
        <p:spPr>
          <a:xfrm>
            <a:off x="5833475" y="2464225"/>
            <a:ext cx="1126800" cy="72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Meta-Model</a:t>
            </a:r>
            <a:endParaRPr/>
          </a:p>
        </p:txBody>
      </p:sp>
      <p:sp>
        <p:nvSpPr>
          <p:cNvPr id="289" name="Google Shape;289;p29"/>
          <p:cNvSpPr/>
          <p:nvPr/>
        </p:nvSpPr>
        <p:spPr>
          <a:xfrm>
            <a:off x="5241600" y="2716375"/>
            <a:ext cx="445200" cy="179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a:p>
        </p:txBody>
      </p:sp>
      <p:cxnSp>
        <p:nvCxnSpPr>
          <p:cNvPr id="290" name="Google Shape;290;p29"/>
          <p:cNvCxnSpPr>
            <a:stCxn id="282" idx="3"/>
            <a:endCxn id="283" idx="2"/>
          </p:cNvCxnSpPr>
          <p:nvPr/>
        </p:nvCxnSpPr>
        <p:spPr>
          <a:xfrm rot="10800000" flipH="1">
            <a:off x="1682450" y="1658125"/>
            <a:ext cx="719700" cy="1147800"/>
          </a:xfrm>
          <a:prstGeom prst="curvedConnector3">
            <a:avLst>
              <a:gd name="adj1" fmla="val 49999"/>
            </a:avLst>
          </a:prstGeom>
          <a:noFill/>
          <a:ln w="9525" cap="flat" cmpd="sng">
            <a:solidFill>
              <a:schemeClr val="dk2"/>
            </a:solidFill>
            <a:prstDash val="solid"/>
            <a:round/>
            <a:headEnd type="none" w="med" len="med"/>
            <a:tailEnd type="none" w="med" len="med"/>
          </a:ln>
        </p:spPr>
      </p:cxnSp>
      <p:cxnSp>
        <p:nvCxnSpPr>
          <p:cNvPr id="291" name="Google Shape;291;p29"/>
          <p:cNvCxnSpPr>
            <a:stCxn id="282" idx="3"/>
            <a:endCxn id="284" idx="2"/>
          </p:cNvCxnSpPr>
          <p:nvPr/>
        </p:nvCxnSpPr>
        <p:spPr>
          <a:xfrm rot="10800000" flipH="1">
            <a:off x="1682450" y="2441125"/>
            <a:ext cx="719700" cy="364800"/>
          </a:xfrm>
          <a:prstGeom prst="curvedConnector3">
            <a:avLst>
              <a:gd name="adj1" fmla="val 49999"/>
            </a:avLst>
          </a:prstGeom>
          <a:noFill/>
          <a:ln w="9525" cap="flat" cmpd="sng">
            <a:solidFill>
              <a:schemeClr val="dk2"/>
            </a:solidFill>
            <a:prstDash val="solid"/>
            <a:round/>
            <a:headEnd type="none" w="med" len="med"/>
            <a:tailEnd type="none" w="med" len="med"/>
          </a:ln>
        </p:spPr>
      </p:cxnSp>
      <p:cxnSp>
        <p:nvCxnSpPr>
          <p:cNvPr id="292" name="Google Shape;292;p29"/>
          <p:cNvCxnSpPr>
            <a:stCxn id="282" idx="3"/>
            <a:endCxn id="285" idx="2"/>
          </p:cNvCxnSpPr>
          <p:nvPr/>
        </p:nvCxnSpPr>
        <p:spPr>
          <a:xfrm>
            <a:off x="1682450" y="2805925"/>
            <a:ext cx="719700" cy="417900"/>
          </a:xfrm>
          <a:prstGeom prst="curvedConnector3">
            <a:avLst>
              <a:gd name="adj1" fmla="val 49999"/>
            </a:avLst>
          </a:prstGeom>
          <a:noFill/>
          <a:ln w="9525" cap="flat" cmpd="sng">
            <a:solidFill>
              <a:schemeClr val="dk2"/>
            </a:solidFill>
            <a:prstDash val="solid"/>
            <a:round/>
            <a:headEnd type="none" w="med" len="med"/>
            <a:tailEnd type="none" w="med" len="med"/>
          </a:ln>
        </p:spPr>
      </p:cxnSp>
      <p:cxnSp>
        <p:nvCxnSpPr>
          <p:cNvPr id="293" name="Google Shape;293;p29"/>
          <p:cNvCxnSpPr>
            <a:stCxn id="282" idx="3"/>
            <a:endCxn id="286" idx="2"/>
          </p:cNvCxnSpPr>
          <p:nvPr/>
        </p:nvCxnSpPr>
        <p:spPr>
          <a:xfrm>
            <a:off x="1682450" y="2805925"/>
            <a:ext cx="719700" cy="1200900"/>
          </a:xfrm>
          <a:prstGeom prst="curvedConnector3">
            <a:avLst>
              <a:gd name="adj1" fmla="val 49999"/>
            </a:avLst>
          </a:prstGeom>
          <a:noFill/>
          <a:ln w="9525" cap="flat" cmpd="sng">
            <a:solidFill>
              <a:schemeClr val="dk2"/>
            </a:solidFill>
            <a:prstDash val="solid"/>
            <a:round/>
            <a:headEnd type="none" w="med" len="med"/>
            <a:tailEnd type="none" w="med" len="med"/>
          </a:ln>
        </p:spPr>
      </p:cxnSp>
      <p:cxnSp>
        <p:nvCxnSpPr>
          <p:cNvPr id="294" name="Google Shape;294;p29"/>
          <p:cNvCxnSpPr>
            <a:stCxn id="283" idx="6"/>
            <a:endCxn id="287" idx="1"/>
          </p:cNvCxnSpPr>
          <p:nvPr/>
        </p:nvCxnSpPr>
        <p:spPr>
          <a:xfrm>
            <a:off x="3382838" y="1658100"/>
            <a:ext cx="585300" cy="1171200"/>
          </a:xfrm>
          <a:prstGeom prst="curvedConnector3">
            <a:avLst>
              <a:gd name="adj1" fmla="val 49999"/>
            </a:avLst>
          </a:prstGeom>
          <a:noFill/>
          <a:ln w="9525" cap="flat" cmpd="sng">
            <a:solidFill>
              <a:schemeClr val="dk2"/>
            </a:solidFill>
            <a:prstDash val="solid"/>
            <a:round/>
            <a:headEnd type="none" w="med" len="med"/>
            <a:tailEnd type="none" w="med" len="med"/>
          </a:ln>
        </p:spPr>
      </p:cxnSp>
      <p:cxnSp>
        <p:nvCxnSpPr>
          <p:cNvPr id="295" name="Google Shape;295;p29"/>
          <p:cNvCxnSpPr>
            <a:stCxn id="284" idx="6"/>
            <a:endCxn id="287" idx="1"/>
          </p:cNvCxnSpPr>
          <p:nvPr/>
        </p:nvCxnSpPr>
        <p:spPr>
          <a:xfrm>
            <a:off x="3382838" y="2441025"/>
            <a:ext cx="585300" cy="388200"/>
          </a:xfrm>
          <a:prstGeom prst="curvedConnector3">
            <a:avLst>
              <a:gd name="adj1" fmla="val 49999"/>
            </a:avLst>
          </a:prstGeom>
          <a:noFill/>
          <a:ln w="9525" cap="flat" cmpd="sng">
            <a:solidFill>
              <a:schemeClr val="dk2"/>
            </a:solidFill>
            <a:prstDash val="solid"/>
            <a:round/>
            <a:headEnd type="none" w="med" len="med"/>
            <a:tailEnd type="none" w="med" len="med"/>
          </a:ln>
        </p:spPr>
      </p:cxnSp>
      <p:cxnSp>
        <p:nvCxnSpPr>
          <p:cNvPr id="296" name="Google Shape;296;p29"/>
          <p:cNvCxnSpPr>
            <a:stCxn id="285" idx="6"/>
            <a:endCxn id="287" idx="1"/>
          </p:cNvCxnSpPr>
          <p:nvPr/>
        </p:nvCxnSpPr>
        <p:spPr>
          <a:xfrm rot="10800000" flipH="1">
            <a:off x="3382838" y="2829138"/>
            <a:ext cx="585300" cy="394800"/>
          </a:xfrm>
          <a:prstGeom prst="curvedConnector3">
            <a:avLst>
              <a:gd name="adj1" fmla="val 49999"/>
            </a:avLst>
          </a:prstGeom>
          <a:noFill/>
          <a:ln w="9525" cap="flat" cmpd="sng">
            <a:solidFill>
              <a:schemeClr val="dk2"/>
            </a:solidFill>
            <a:prstDash val="solid"/>
            <a:round/>
            <a:headEnd type="none" w="med" len="med"/>
            <a:tailEnd type="none" w="med" len="med"/>
          </a:ln>
        </p:spPr>
      </p:cxnSp>
      <p:cxnSp>
        <p:nvCxnSpPr>
          <p:cNvPr id="297" name="Google Shape;297;p29"/>
          <p:cNvCxnSpPr>
            <a:stCxn id="286" idx="6"/>
            <a:endCxn id="287" idx="1"/>
          </p:cNvCxnSpPr>
          <p:nvPr/>
        </p:nvCxnSpPr>
        <p:spPr>
          <a:xfrm rot="10800000" flipH="1">
            <a:off x="3382838" y="2829075"/>
            <a:ext cx="585300" cy="1177800"/>
          </a:xfrm>
          <a:prstGeom prst="curvedConnector3">
            <a:avLst>
              <a:gd name="adj1" fmla="val 49999"/>
            </a:avLst>
          </a:prstGeom>
          <a:noFill/>
          <a:ln w="9525" cap="flat" cmpd="sng">
            <a:solidFill>
              <a:schemeClr val="dk2"/>
            </a:solidFill>
            <a:prstDash val="solid"/>
            <a:round/>
            <a:headEnd type="none" w="med" len="med"/>
            <a:tailEnd type="none" w="med" len="med"/>
          </a:ln>
        </p:spPr>
      </p:cxnSp>
      <p:sp>
        <p:nvSpPr>
          <p:cNvPr id="298" name="Google Shape;298;p29"/>
          <p:cNvSpPr/>
          <p:nvPr/>
        </p:nvSpPr>
        <p:spPr>
          <a:xfrm>
            <a:off x="7106950" y="2587825"/>
            <a:ext cx="1202700" cy="436200"/>
          </a:xfrm>
          <a:prstGeom prst="notch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Prediction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Analysis c. con… </a:t>
            </a:r>
            <a:endParaRPr/>
          </a:p>
        </p:txBody>
      </p:sp>
      <p:graphicFrame>
        <p:nvGraphicFramePr>
          <p:cNvPr id="304" name="Google Shape;304;p30"/>
          <p:cNvGraphicFramePr/>
          <p:nvPr/>
        </p:nvGraphicFramePr>
        <p:xfrm>
          <a:off x="800700" y="2971525"/>
          <a:ext cx="2662975" cy="1508730"/>
        </p:xfrm>
        <a:graphic>
          <a:graphicData uri="http://schemas.openxmlformats.org/drawingml/2006/table">
            <a:tbl>
              <a:tblPr>
                <a:noFill/>
                <a:tableStyleId>{A5A688A8-B9ED-498F-9DA3-DCDF933B5A46}</a:tableStyleId>
              </a:tblPr>
              <a:tblGrid>
                <a:gridCol w="960250">
                  <a:extLst>
                    <a:ext uri="{9D8B030D-6E8A-4147-A177-3AD203B41FA5}">
                      <a16:colId xmlns:a16="http://schemas.microsoft.com/office/drawing/2014/main" val="20000"/>
                    </a:ext>
                  </a:extLst>
                </a:gridCol>
                <a:gridCol w="1702725">
                  <a:extLst>
                    <a:ext uri="{9D8B030D-6E8A-4147-A177-3AD203B41FA5}">
                      <a16:colId xmlns:a16="http://schemas.microsoft.com/office/drawing/2014/main" val="20001"/>
                    </a:ext>
                  </a:extLst>
                </a:gridCol>
              </a:tblGrid>
              <a:tr h="313200">
                <a:tc>
                  <a:txBody>
                    <a:bodyPr/>
                    <a:lstStyle/>
                    <a:p>
                      <a:pPr marL="0" lvl="0" indent="0" algn="ctr" rtl="0">
                        <a:spcBef>
                          <a:spcPts val="0"/>
                        </a:spcBef>
                        <a:spcAft>
                          <a:spcPts val="0"/>
                        </a:spcAft>
                        <a:buNone/>
                      </a:pPr>
                      <a:r>
                        <a:rPr lang="en" sz="1200">
                          <a:solidFill>
                            <a:schemeClr val="lt1"/>
                          </a:solidFill>
                        </a:rPr>
                        <a:t>MSE</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71310487.5334</a:t>
                      </a:r>
                      <a:endParaRPr sz="1200">
                        <a:solidFill>
                          <a:schemeClr val="lt1"/>
                        </a:solidFill>
                      </a:endParaRPr>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200">
                          <a:solidFill>
                            <a:schemeClr val="lt1"/>
                          </a:solidFill>
                        </a:rPr>
                        <a:t>RMSE</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8444.5537</a:t>
                      </a:r>
                      <a:endParaRPr sz="1200">
                        <a:solidFill>
                          <a:schemeClr val="lt1"/>
                        </a:solidFill>
                      </a:endParaRPr>
                    </a:p>
                  </a:txBody>
                  <a:tcPr marL="91425" marR="91425" marT="91425" marB="91425" anchor="ct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200">
                          <a:solidFill>
                            <a:schemeClr val="lt1"/>
                          </a:solidFill>
                        </a:rPr>
                        <a:t>MAE</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5482.7194</a:t>
                      </a:r>
                      <a:endParaRPr sz="1200">
                        <a:solidFill>
                          <a:schemeClr val="lt1"/>
                        </a:solidFill>
                      </a:endParaRPr>
                    </a:p>
                  </a:txBody>
                  <a:tcPr marL="91425" marR="91425" marT="91425" marB="91425" anchor="ct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200">
                          <a:solidFill>
                            <a:schemeClr val="lt1"/>
                          </a:solidFill>
                        </a:rPr>
                        <a:t>R-squared</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0.8277</a:t>
                      </a:r>
                      <a:endParaRPr sz="1200">
                        <a:solidFill>
                          <a:schemeClr val="lt1"/>
                        </a:solidFill>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305" name="Google Shape;305;p30"/>
          <p:cNvSpPr txBox="1"/>
          <p:nvPr/>
        </p:nvSpPr>
        <p:spPr>
          <a:xfrm>
            <a:off x="339877" y="2055175"/>
            <a:ext cx="4197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In the metamodel, we use GLM algorithm to stacking the base model</a:t>
            </a:r>
            <a:endParaRPr>
              <a:solidFill>
                <a:schemeClr val="lt1"/>
              </a:solidFill>
              <a:latin typeface="Lato"/>
              <a:ea typeface="Lato"/>
              <a:cs typeface="Lato"/>
              <a:sym typeface="Lato"/>
            </a:endParaRPr>
          </a:p>
        </p:txBody>
      </p:sp>
      <p:sp>
        <p:nvSpPr>
          <p:cNvPr id="306" name="Google Shape;306;p30"/>
          <p:cNvSpPr txBox="1"/>
          <p:nvPr/>
        </p:nvSpPr>
        <p:spPr>
          <a:xfrm>
            <a:off x="4128825" y="3418088"/>
            <a:ext cx="4372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The model prediction accuracy is 82.7%, which is the best performance among all our models</a:t>
            </a:r>
            <a:endParaRPr>
              <a:solidFill>
                <a:schemeClr val="lt1"/>
              </a:solidFill>
              <a:latin typeface="Lato"/>
              <a:ea typeface="Lato"/>
              <a:cs typeface="Lato"/>
              <a:sym typeface="Lato"/>
            </a:endParaRPr>
          </a:p>
        </p:txBody>
      </p:sp>
      <p:graphicFrame>
        <p:nvGraphicFramePr>
          <p:cNvPr id="307" name="Google Shape;307;p30"/>
          <p:cNvGraphicFramePr/>
          <p:nvPr/>
        </p:nvGraphicFramePr>
        <p:xfrm>
          <a:off x="5232500" y="1412950"/>
          <a:ext cx="3552775" cy="1508700"/>
        </p:xfrm>
        <a:graphic>
          <a:graphicData uri="http://schemas.openxmlformats.org/drawingml/2006/table">
            <a:tbl>
              <a:tblPr>
                <a:noFill/>
                <a:tableStyleId>{A5A688A8-B9ED-498F-9DA3-DCDF933B5A46}</a:tableStyleId>
              </a:tblPr>
              <a:tblGrid>
                <a:gridCol w="2137975">
                  <a:extLst>
                    <a:ext uri="{9D8B030D-6E8A-4147-A177-3AD203B41FA5}">
                      <a16:colId xmlns:a16="http://schemas.microsoft.com/office/drawing/2014/main" val="20000"/>
                    </a:ext>
                  </a:extLst>
                </a:gridCol>
                <a:gridCol w="1414800">
                  <a:extLst>
                    <a:ext uri="{9D8B030D-6E8A-4147-A177-3AD203B41FA5}">
                      <a16:colId xmlns:a16="http://schemas.microsoft.com/office/drawing/2014/main" val="20001"/>
                    </a:ext>
                  </a:extLst>
                </a:gridCol>
              </a:tblGrid>
              <a:tr h="377175">
                <a:tc>
                  <a:txBody>
                    <a:bodyPr/>
                    <a:lstStyle/>
                    <a:p>
                      <a:pPr marL="0" lvl="0" indent="0" algn="ctr" rtl="0">
                        <a:spcBef>
                          <a:spcPts val="0"/>
                        </a:spcBef>
                        <a:spcAft>
                          <a:spcPts val="0"/>
                        </a:spcAft>
                        <a:buNone/>
                      </a:pPr>
                      <a:r>
                        <a:rPr lang="en" sz="1200">
                          <a:solidFill>
                            <a:schemeClr val="lt1"/>
                          </a:solidFill>
                        </a:rPr>
                        <a:t>Number of base models</a:t>
                      </a:r>
                      <a:endParaRPr sz="1200">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rPr>
                        <a:t>2</a:t>
                      </a:r>
                      <a:endParaRPr sz="1200">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77175">
                <a:tc>
                  <a:txBody>
                    <a:bodyPr/>
                    <a:lstStyle/>
                    <a:p>
                      <a:pPr marL="0" lvl="0" indent="0" algn="ctr" rtl="0">
                        <a:spcBef>
                          <a:spcPts val="0"/>
                        </a:spcBef>
                        <a:spcAft>
                          <a:spcPts val="0"/>
                        </a:spcAft>
                        <a:buNone/>
                      </a:pPr>
                      <a:r>
                        <a:rPr lang="en" sz="1200">
                          <a:solidFill>
                            <a:schemeClr val="lt1"/>
                          </a:solidFill>
                        </a:rPr>
                        <a:t>base models </a:t>
                      </a:r>
                      <a:endParaRPr sz="1200">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rPr>
                        <a:t>GBM, XGB</a:t>
                      </a:r>
                      <a:endParaRPr sz="1200">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77175">
                <a:tc>
                  <a:txBody>
                    <a:bodyPr/>
                    <a:lstStyle/>
                    <a:p>
                      <a:pPr marL="0" lvl="0" indent="0" algn="ctr" rtl="0">
                        <a:spcBef>
                          <a:spcPts val="0"/>
                        </a:spcBef>
                        <a:spcAft>
                          <a:spcPts val="0"/>
                        </a:spcAft>
                        <a:buNone/>
                      </a:pPr>
                      <a:r>
                        <a:rPr lang="en" sz="1200">
                          <a:solidFill>
                            <a:schemeClr val="lt1"/>
                          </a:solidFill>
                        </a:rPr>
                        <a:t>Metalearner algorithm</a:t>
                      </a:r>
                      <a:endParaRPr sz="1200">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rPr>
                        <a:t>GLM</a:t>
                      </a:r>
                      <a:endParaRPr sz="1200">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77175">
                <a:tc>
                  <a:txBody>
                    <a:bodyPr/>
                    <a:lstStyle/>
                    <a:p>
                      <a:pPr marL="0" lvl="0" indent="0" algn="ctr" rtl="0">
                        <a:spcBef>
                          <a:spcPts val="0"/>
                        </a:spcBef>
                        <a:spcAft>
                          <a:spcPts val="0"/>
                        </a:spcAft>
                        <a:buNone/>
                      </a:pPr>
                      <a:r>
                        <a:rPr lang="en" sz="1200">
                          <a:solidFill>
                            <a:schemeClr val="lt1"/>
                          </a:solidFill>
                        </a:rPr>
                        <a:t>Metalearner nfolds</a:t>
                      </a:r>
                      <a:endParaRPr sz="1200">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rPr>
                        <a:t>0</a:t>
                      </a:r>
                      <a:endParaRPr sz="1200">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08" name="Google Shape;308;p30"/>
          <p:cNvSpPr txBox="1"/>
          <p:nvPr/>
        </p:nvSpPr>
        <p:spPr>
          <a:xfrm>
            <a:off x="263875" y="1557150"/>
            <a:ext cx="509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In basic model, we use Gradient Boost Model and XGboost</a:t>
            </a:r>
            <a:endParaRPr>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Analysis c. con… </a:t>
            </a:r>
            <a:endParaRPr/>
          </a:p>
        </p:txBody>
      </p:sp>
      <p:graphicFrame>
        <p:nvGraphicFramePr>
          <p:cNvPr id="314" name="Google Shape;314;p31"/>
          <p:cNvGraphicFramePr/>
          <p:nvPr/>
        </p:nvGraphicFramePr>
        <p:xfrm>
          <a:off x="976375" y="1536000"/>
          <a:ext cx="4530075" cy="2925870"/>
        </p:xfrm>
        <a:graphic>
          <a:graphicData uri="http://schemas.openxmlformats.org/drawingml/2006/table">
            <a:tbl>
              <a:tblPr>
                <a:noFill/>
                <a:tableStyleId>{A5A688A8-B9ED-498F-9DA3-DCDF933B5A46}</a:tableStyleId>
              </a:tblPr>
              <a:tblGrid>
                <a:gridCol w="1601500">
                  <a:extLst>
                    <a:ext uri="{9D8B030D-6E8A-4147-A177-3AD203B41FA5}">
                      <a16:colId xmlns:a16="http://schemas.microsoft.com/office/drawing/2014/main" val="20000"/>
                    </a:ext>
                  </a:extLst>
                </a:gridCol>
                <a:gridCol w="1492300">
                  <a:extLst>
                    <a:ext uri="{9D8B030D-6E8A-4147-A177-3AD203B41FA5}">
                      <a16:colId xmlns:a16="http://schemas.microsoft.com/office/drawing/2014/main" val="20001"/>
                    </a:ext>
                  </a:extLst>
                </a:gridCol>
                <a:gridCol w="1436275">
                  <a:extLst>
                    <a:ext uri="{9D8B030D-6E8A-4147-A177-3AD203B41FA5}">
                      <a16:colId xmlns:a16="http://schemas.microsoft.com/office/drawing/2014/main" val="20002"/>
                    </a:ext>
                  </a:extLst>
                </a:gridCol>
              </a:tblGrid>
              <a:tr h="355125">
                <a:tc>
                  <a:txBody>
                    <a:bodyPr/>
                    <a:lstStyle/>
                    <a:p>
                      <a:pPr marL="0" lvl="0" indent="0" algn="ctr" rtl="0">
                        <a:spcBef>
                          <a:spcPts val="0"/>
                        </a:spcBef>
                        <a:spcAft>
                          <a:spcPts val="0"/>
                        </a:spcAft>
                        <a:buNone/>
                      </a:pPr>
                      <a:r>
                        <a:rPr lang="en" sz="1200">
                          <a:solidFill>
                            <a:schemeClr val="lt1"/>
                          </a:solidFill>
                        </a:rPr>
                        <a:t>variable</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scaled_importance</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b="1">
                          <a:solidFill>
                            <a:schemeClr val="lt1"/>
                          </a:solidFill>
                        </a:rPr>
                        <a:t>percentage</a:t>
                      </a:r>
                      <a:endParaRPr sz="1200">
                        <a:solidFill>
                          <a:schemeClr val="lt1"/>
                        </a:solidFill>
                      </a:endParaRPr>
                    </a:p>
                  </a:txBody>
                  <a:tcPr marL="91425" marR="91425" marT="91425" marB="91425" anchor="ctr"/>
                </a:tc>
                <a:extLst>
                  <a:ext uri="{0D108BD9-81ED-4DB2-BD59-A6C34878D82A}">
                    <a16:rowId xmlns:a16="http://schemas.microsoft.com/office/drawing/2014/main" val="10000"/>
                  </a:ext>
                </a:extLst>
              </a:tr>
              <a:tr h="355125">
                <a:tc>
                  <a:txBody>
                    <a:bodyPr/>
                    <a:lstStyle/>
                    <a:p>
                      <a:pPr marL="0" lvl="0" indent="0" algn="ctr" rtl="0">
                        <a:spcBef>
                          <a:spcPts val="0"/>
                        </a:spcBef>
                        <a:spcAft>
                          <a:spcPts val="0"/>
                        </a:spcAft>
                        <a:buNone/>
                      </a:pPr>
                      <a:r>
                        <a:rPr lang="en" sz="1200">
                          <a:solidFill>
                            <a:schemeClr val="lt1"/>
                          </a:solidFill>
                        </a:rPr>
                        <a:t>Mileage</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1.0</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0.4377605</a:t>
                      </a:r>
                      <a:endParaRPr sz="1200">
                        <a:solidFill>
                          <a:schemeClr val="lt1"/>
                        </a:solidFill>
                      </a:endParaRPr>
                    </a:p>
                  </a:txBody>
                  <a:tcPr marL="91425" marR="91425" marT="91425" marB="91425" anchor="ctr"/>
                </a:tc>
                <a:extLst>
                  <a:ext uri="{0D108BD9-81ED-4DB2-BD59-A6C34878D82A}">
                    <a16:rowId xmlns:a16="http://schemas.microsoft.com/office/drawing/2014/main" val="10001"/>
                  </a:ext>
                </a:extLst>
              </a:tr>
              <a:tr h="355125">
                <a:tc>
                  <a:txBody>
                    <a:bodyPr/>
                    <a:lstStyle/>
                    <a:p>
                      <a:pPr marL="0" lvl="0" indent="0" algn="ctr" rtl="0">
                        <a:spcBef>
                          <a:spcPts val="0"/>
                        </a:spcBef>
                        <a:spcAft>
                          <a:spcPts val="0"/>
                        </a:spcAft>
                        <a:buNone/>
                      </a:pPr>
                      <a:r>
                        <a:rPr lang="en" sz="1200">
                          <a:solidFill>
                            <a:schemeClr val="lt1"/>
                          </a:solidFill>
                        </a:rPr>
                        <a:t>Year</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0.2639411</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0.1155430</a:t>
                      </a:r>
                      <a:endParaRPr sz="1200">
                        <a:solidFill>
                          <a:schemeClr val="lt1"/>
                        </a:solidFill>
                      </a:endParaRPr>
                    </a:p>
                  </a:txBody>
                  <a:tcPr marL="91425" marR="91425" marT="91425" marB="91425" anchor="ctr"/>
                </a:tc>
                <a:extLst>
                  <a:ext uri="{0D108BD9-81ED-4DB2-BD59-A6C34878D82A}">
                    <a16:rowId xmlns:a16="http://schemas.microsoft.com/office/drawing/2014/main" val="10002"/>
                  </a:ext>
                </a:extLst>
              </a:tr>
              <a:tr h="355125">
                <a:tc>
                  <a:txBody>
                    <a:bodyPr/>
                    <a:lstStyle/>
                    <a:p>
                      <a:pPr marL="0" lvl="0" indent="0" algn="ctr" rtl="0">
                        <a:spcBef>
                          <a:spcPts val="0"/>
                        </a:spcBef>
                        <a:spcAft>
                          <a:spcPts val="0"/>
                        </a:spcAft>
                        <a:buNone/>
                      </a:pPr>
                      <a:r>
                        <a:rPr lang="en" sz="1200">
                          <a:solidFill>
                            <a:schemeClr val="lt1"/>
                          </a:solidFill>
                        </a:rPr>
                        <a:t>Brand.Porsche</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0.1560046</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0.0682927</a:t>
                      </a:r>
                      <a:endParaRPr sz="1200">
                        <a:solidFill>
                          <a:schemeClr val="lt1"/>
                        </a:solidFill>
                      </a:endParaRPr>
                    </a:p>
                  </a:txBody>
                  <a:tcPr marL="91425" marR="91425" marT="91425" marB="91425" anchor="ctr"/>
                </a:tc>
                <a:extLst>
                  <a:ext uri="{0D108BD9-81ED-4DB2-BD59-A6C34878D82A}">
                    <a16:rowId xmlns:a16="http://schemas.microsoft.com/office/drawing/2014/main" val="10003"/>
                  </a:ext>
                </a:extLst>
              </a:tr>
              <a:tr h="355125">
                <a:tc>
                  <a:txBody>
                    <a:bodyPr/>
                    <a:lstStyle/>
                    <a:p>
                      <a:pPr marL="0" lvl="0" indent="0" algn="ctr" rtl="0">
                        <a:spcBef>
                          <a:spcPts val="0"/>
                        </a:spcBef>
                        <a:spcAft>
                          <a:spcPts val="0"/>
                        </a:spcAft>
                        <a:buNone/>
                      </a:pPr>
                      <a:r>
                        <a:rPr lang="en" sz="1200">
                          <a:solidFill>
                            <a:schemeClr val="lt1"/>
                          </a:solidFill>
                        </a:rPr>
                        <a:t>---</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a:t>
                      </a:r>
                      <a:endParaRPr sz="1200">
                        <a:solidFill>
                          <a:schemeClr val="lt1"/>
                        </a:solidFill>
                      </a:endParaRPr>
                    </a:p>
                  </a:txBody>
                  <a:tcPr marL="91425" marR="91425" marT="91425" marB="91425" anchor="ctr"/>
                </a:tc>
                <a:extLst>
                  <a:ext uri="{0D108BD9-81ED-4DB2-BD59-A6C34878D82A}">
                    <a16:rowId xmlns:a16="http://schemas.microsoft.com/office/drawing/2014/main" val="10004"/>
                  </a:ext>
                </a:extLst>
              </a:tr>
              <a:tr h="355125">
                <a:tc>
                  <a:txBody>
                    <a:bodyPr/>
                    <a:lstStyle/>
                    <a:p>
                      <a:pPr marL="0" lvl="0" indent="0" algn="ctr" rtl="0">
                        <a:spcBef>
                          <a:spcPts val="0"/>
                        </a:spcBef>
                        <a:spcAft>
                          <a:spcPts val="0"/>
                        </a:spcAft>
                        <a:buNone/>
                      </a:pPr>
                      <a:r>
                        <a:rPr lang="en" sz="1200">
                          <a:solidFill>
                            <a:schemeClr val="lt1"/>
                          </a:solidFill>
                        </a:rPr>
                        <a:t>Status.Certified</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0.0000262</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0.0000115</a:t>
                      </a:r>
                      <a:endParaRPr sz="1200">
                        <a:solidFill>
                          <a:schemeClr val="lt1"/>
                        </a:solidFill>
                      </a:endParaRPr>
                    </a:p>
                  </a:txBody>
                  <a:tcPr marL="91425" marR="91425" marT="91425" marB="91425" anchor="ctr"/>
                </a:tc>
                <a:extLst>
                  <a:ext uri="{0D108BD9-81ED-4DB2-BD59-A6C34878D82A}">
                    <a16:rowId xmlns:a16="http://schemas.microsoft.com/office/drawing/2014/main" val="10005"/>
                  </a:ext>
                </a:extLst>
              </a:tr>
              <a:tr h="681800">
                <a:tc>
                  <a:txBody>
                    <a:bodyPr/>
                    <a:lstStyle/>
                    <a:p>
                      <a:pPr marL="0" lvl="0" indent="0" algn="ctr" rtl="0">
                        <a:spcBef>
                          <a:spcPts val="0"/>
                        </a:spcBef>
                        <a:spcAft>
                          <a:spcPts val="0"/>
                        </a:spcAft>
                        <a:buNone/>
                      </a:pPr>
                      <a:r>
                        <a:rPr lang="en" sz="1200">
                          <a:solidFill>
                            <a:schemeClr val="lt1"/>
                          </a:solidFill>
                        </a:rPr>
                        <a:t>Model.2016 Volkswagen Passat 2.5L S</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0.0000117</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0.0000051</a:t>
                      </a:r>
                      <a:endParaRPr sz="1200">
                        <a:solidFill>
                          <a:schemeClr val="lt1"/>
                        </a:solidFill>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315" name="Google Shape;315;p31"/>
          <p:cNvSpPr txBox="1"/>
          <p:nvPr/>
        </p:nvSpPr>
        <p:spPr>
          <a:xfrm>
            <a:off x="5751850" y="1514450"/>
            <a:ext cx="3252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Lato"/>
                <a:ea typeface="Lato"/>
                <a:cs typeface="Lato"/>
                <a:sym typeface="Lato"/>
              </a:rPr>
              <a:t>In this model, the importance of all string-class variables is calculated independently so that mileage is the most important factor, followed by year, and status</a:t>
            </a:r>
            <a:endParaRPr sz="1200">
              <a:solidFill>
                <a:schemeClr val="lt1"/>
              </a:solidFill>
              <a:latin typeface="Lato"/>
              <a:ea typeface="Lato"/>
              <a:cs typeface="Lato"/>
              <a:sym typeface="Lato"/>
            </a:endParaRPr>
          </a:p>
        </p:txBody>
      </p:sp>
      <p:sp>
        <p:nvSpPr>
          <p:cNvPr id="316" name="Google Shape;316;p31"/>
          <p:cNvSpPr txBox="1"/>
          <p:nvPr/>
        </p:nvSpPr>
        <p:spPr>
          <a:xfrm>
            <a:off x="5699300" y="3055750"/>
            <a:ext cx="33627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Lato"/>
                <a:ea typeface="Lato"/>
                <a:cs typeface="Lato"/>
                <a:sym typeface="Lato"/>
              </a:rPr>
              <a:t>Summing up all car models' importance, the model importance is still the most important factor. It does not conflict with the results of the random forest model</a:t>
            </a:r>
            <a:endParaRPr sz="12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4470725" y="860700"/>
            <a:ext cx="3798900" cy="748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u="sng"/>
              <a:t>Table of Contents </a:t>
            </a:r>
            <a:endParaRPr u="sng"/>
          </a:p>
        </p:txBody>
      </p:sp>
      <p:sp>
        <p:nvSpPr>
          <p:cNvPr id="141" name="Google Shape;141;p14"/>
          <p:cNvSpPr txBox="1">
            <a:spLocks noGrp="1"/>
          </p:cNvSpPr>
          <p:nvPr>
            <p:ph type="body" idx="1"/>
          </p:nvPr>
        </p:nvSpPr>
        <p:spPr>
          <a:xfrm>
            <a:off x="4844025" y="1609504"/>
            <a:ext cx="3798900" cy="2673300"/>
          </a:xfrm>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AutoNum type="arabicPeriod"/>
            </a:pPr>
            <a:r>
              <a:rPr lang="en"/>
              <a:t>Project Foundation</a:t>
            </a:r>
            <a:endParaRPr/>
          </a:p>
          <a:p>
            <a:pPr marL="457200" lvl="0" indent="-311150" algn="l" rtl="0">
              <a:spcBef>
                <a:spcPts val="0"/>
              </a:spcBef>
              <a:spcAft>
                <a:spcPts val="0"/>
              </a:spcAft>
              <a:buSzPts val="1300"/>
              <a:buAutoNum type="arabicPeriod"/>
            </a:pPr>
            <a:r>
              <a:rPr lang="en"/>
              <a:t>Narrative Background </a:t>
            </a:r>
            <a:endParaRPr/>
          </a:p>
          <a:p>
            <a:pPr marL="457200" lvl="0" indent="-311150" algn="l" rtl="0">
              <a:spcBef>
                <a:spcPts val="0"/>
              </a:spcBef>
              <a:spcAft>
                <a:spcPts val="0"/>
              </a:spcAft>
              <a:buSzPts val="1300"/>
              <a:buAutoNum type="arabicPeriod"/>
            </a:pPr>
            <a:r>
              <a:rPr lang="en"/>
              <a:t>Dataset Introduction </a:t>
            </a:r>
            <a:endParaRPr/>
          </a:p>
          <a:p>
            <a:pPr marL="457200" lvl="0" indent="-311150" algn="l" rtl="0">
              <a:spcBef>
                <a:spcPts val="0"/>
              </a:spcBef>
              <a:spcAft>
                <a:spcPts val="0"/>
              </a:spcAft>
              <a:buSzPts val="1300"/>
              <a:buAutoNum type="arabicPeriod"/>
            </a:pPr>
            <a:r>
              <a:rPr lang="en"/>
              <a:t>Coding Environment Platforms </a:t>
            </a:r>
            <a:endParaRPr/>
          </a:p>
          <a:p>
            <a:pPr marL="457200" lvl="0" indent="-311150" algn="l" rtl="0">
              <a:spcBef>
                <a:spcPts val="0"/>
              </a:spcBef>
              <a:spcAft>
                <a:spcPts val="0"/>
              </a:spcAft>
              <a:buSzPts val="1300"/>
              <a:buAutoNum type="arabicPeriod"/>
            </a:pPr>
            <a:r>
              <a:rPr lang="en"/>
              <a:t>Data Visuals </a:t>
            </a:r>
            <a:endParaRPr/>
          </a:p>
          <a:p>
            <a:pPr marL="457200" lvl="0" indent="-311150" algn="l" rtl="0">
              <a:spcBef>
                <a:spcPts val="0"/>
              </a:spcBef>
              <a:spcAft>
                <a:spcPts val="0"/>
              </a:spcAft>
              <a:buSzPts val="1300"/>
              <a:buAutoNum type="arabicPeriod"/>
            </a:pPr>
            <a:r>
              <a:rPr lang="en"/>
              <a:t>Predictive Analysis</a:t>
            </a:r>
            <a:endParaRPr/>
          </a:p>
          <a:p>
            <a:pPr marL="914400" lvl="0" indent="-311150" algn="l" rtl="0">
              <a:spcBef>
                <a:spcPts val="0"/>
              </a:spcBef>
              <a:spcAft>
                <a:spcPts val="0"/>
              </a:spcAft>
              <a:buSzPts val="1300"/>
              <a:buAutoNum type="alphaUcPeriod"/>
            </a:pPr>
            <a:r>
              <a:rPr lang="en"/>
              <a:t>Linear Regression</a:t>
            </a:r>
            <a:endParaRPr/>
          </a:p>
          <a:p>
            <a:pPr marL="914400" lvl="0" indent="-311150" algn="l" rtl="0">
              <a:spcBef>
                <a:spcPts val="0"/>
              </a:spcBef>
              <a:spcAft>
                <a:spcPts val="0"/>
              </a:spcAft>
              <a:buSzPts val="1300"/>
              <a:buAutoNum type="alphaUcPeriod"/>
            </a:pPr>
            <a:r>
              <a:rPr lang="en"/>
              <a:t>Random Forest</a:t>
            </a:r>
            <a:endParaRPr/>
          </a:p>
          <a:p>
            <a:pPr marL="914400" lvl="0" indent="-311150" algn="l" rtl="0">
              <a:spcBef>
                <a:spcPts val="0"/>
              </a:spcBef>
              <a:spcAft>
                <a:spcPts val="0"/>
              </a:spcAft>
              <a:buSzPts val="1300"/>
              <a:buAutoNum type="alphaUcPeriod"/>
            </a:pPr>
            <a:r>
              <a:rPr lang="en"/>
              <a:t>Stacked Ensemble </a:t>
            </a:r>
            <a:endParaRPr/>
          </a:p>
          <a:p>
            <a:pPr marL="457200" lvl="0" indent="-311150" algn="l" rtl="0">
              <a:spcBef>
                <a:spcPts val="0"/>
              </a:spcBef>
              <a:spcAft>
                <a:spcPts val="0"/>
              </a:spcAft>
              <a:buSzPts val="1300"/>
              <a:buAutoNum type="arabicPeriod"/>
            </a:pPr>
            <a:r>
              <a:rPr lang="en"/>
              <a:t>Data Conclusions</a:t>
            </a:r>
            <a:endParaRPr/>
          </a:p>
          <a:p>
            <a:pPr marL="457200" lvl="0" indent="-311150" algn="l" rtl="0">
              <a:spcBef>
                <a:spcPts val="0"/>
              </a:spcBef>
              <a:spcAft>
                <a:spcPts val="0"/>
              </a:spcAft>
              <a:buSzPts val="1300"/>
              <a:buAutoNum type="arabicPeriod"/>
            </a:pPr>
            <a:r>
              <a:rPr lang="en"/>
              <a:t>Business Suggestions and Retrospective </a:t>
            </a:r>
            <a:endParaRPr/>
          </a:p>
        </p:txBody>
      </p:sp>
      <p:pic>
        <p:nvPicPr>
          <p:cNvPr id="142" name="Google Shape;142;p14"/>
          <p:cNvPicPr preferRelativeResize="0"/>
          <p:nvPr/>
        </p:nvPicPr>
        <p:blipFill>
          <a:blip r:embed="rId3">
            <a:alphaModFix/>
          </a:blip>
          <a:stretch>
            <a:fillRect/>
          </a:stretch>
        </p:blipFill>
        <p:spPr>
          <a:xfrm>
            <a:off x="1399950" y="1021900"/>
            <a:ext cx="3255025" cy="30996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Analysis c. con… </a:t>
            </a:r>
            <a:endParaRPr/>
          </a:p>
        </p:txBody>
      </p:sp>
      <p:graphicFrame>
        <p:nvGraphicFramePr>
          <p:cNvPr id="314" name="Google Shape;314;p31"/>
          <p:cNvGraphicFramePr/>
          <p:nvPr/>
        </p:nvGraphicFramePr>
        <p:xfrm>
          <a:off x="976375" y="1536000"/>
          <a:ext cx="4530075" cy="2925870"/>
        </p:xfrm>
        <a:graphic>
          <a:graphicData uri="http://schemas.openxmlformats.org/drawingml/2006/table">
            <a:tbl>
              <a:tblPr>
                <a:noFill/>
                <a:tableStyleId>{A5A688A8-B9ED-498F-9DA3-DCDF933B5A46}</a:tableStyleId>
              </a:tblPr>
              <a:tblGrid>
                <a:gridCol w="1601500">
                  <a:extLst>
                    <a:ext uri="{9D8B030D-6E8A-4147-A177-3AD203B41FA5}">
                      <a16:colId xmlns:a16="http://schemas.microsoft.com/office/drawing/2014/main" val="20000"/>
                    </a:ext>
                  </a:extLst>
                </a:gridCol>
                <a:gridCol w="1492300">
                  <a:extLst>
                    <a:ext uri="{9D8B030D-6E8A-4147-A177-3AD203B41FA5}">
                      <a16:colId xmlns:a16="http://schemas.microsoft.com/office/drawing/2014/main" val="20001"/>
                    </a:ext>
                  </a:extLst>
                </a:gridCol>
                <a:gridCol w="1436275">
                  <a:extLst>
                    <a:ext uri="{9D8B030D-6E8A-4147-A177-3AD203B41FA5}">
                      <a16:colId xmlns:a16="http://schemas.microsoft.com/office/drawing/2014/main" val="20002"/>
                    </a:ext>
                  </a:extLst>
                </a:gridCol>
              </a:tblGrid>
              <a:tr h="355125">
                <a:tc>
                  <a:txBody>
                    <a:bodyPr/>
                    <a:lstStyle/>
                    <a:p>
                      <a:pPr marL="0" lvl="0" indent="0" algn="ctr" rtl="0">
                        <a:spcBef>
                          <a:spcPts val="0"/>
                        </a:spcBef>
                        <a:spcAft>
                          <a:spcPts val="0"/>
                        </a:spcAft>
                        <a:buNone/>
                      </a:pPr>
                      <a:r>
                        <a:rPr lang="en" sz="1200">
                          <a:solidFill>
                            <a:schemeClr val="lt1"/>
                          </a:solidFill>
                        </a:rPr>
                        <a:t>variable</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scaled_importance</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b="1">
                          <a:solidFill>
                            <a:schemeClr val="lt1"/>
                          </a:solidFill>
                        </a:rPr>
                        <a:t>percentage</a:t>
                      </a:r>
                      <a:endParaRPr sz="1200">
                        <a:solidFill>
                          <a:schemeClr val="lt1"/>
                        </a:solidFill>
                      </a:endParaRPr>
                    </a:p>
                  </a:txBody>
                  <a:tcPr marL="91425" marR="91425" marT="91425" marB="91425" anchor="ctr"/>
                </a:tc>
                <a:extLst>
                  <a:ext uri="{0D108BD9-81ED-4DB2-BD59-A6C34878D82A}">
                    <a16:rowId xmlns:a16="http://schemas.microsoft.com/office/drawing/2014/main" val="10000"/>
                  </a:ext>
                </a:extLst>
              </a:tr>
              <a:tr h="355125">
                <a:tc>
                  <a:txBody>
                    <a:bodyPr/>
                    <a:lstStyle/>
                    <a:p>
                      <a:pPr marL="0" lvl="0" indent="0" algn="ctr" rtl="0">
                        <a:spcBef>
                          <a:spcPts val="0"/>
                        </a:spcBef>
                        <a:spcAft>
                          <a:spcPts val="0"/>
                        </a:spcAft>
                        <a:buNone/>
                      </a:pPr>
                      <a:r>
                        <a:rPr lang="en" sz="1200">
                          <a:solidFill>
                            <a:schemeClr val="lt1"/>
                          </a:solidFill>
                        </a:rPr>
                        <a:t>Mileage</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1.0</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0.4377605</a:t>
                      </a:r>
                      <a:endParaRPr sz="1200">
                        <a:solidFill>
                          <a:schemeClr val="lt1"/>
                        </a:solidFill>
                      </a:endParaRPr>
                    </a:p>
                  </a:txBody>
                  <a:tcPr marL="91425" marR="91425" marT="91425" marB="91425" anchor="ctr"/>
                </a:tc>
                <a:extLst>
                  <a:ext uri="{0D108BD9-81ED-4DB2-BD59-A6C34878D82A}">
                    <a16:rowId xmlns:a16="http://schemas.microsoft.com/office/drawing/2014/main" val="10001"/>
                  </a:ext>
                </a:extLst>
              </a:tr>
              <a:tr h="355125">
                <a:tc>
                  <a:txBody>
                    <a:bodyPr/>
                    <a:lstStyle/>
                    <a:p>
                      <a:pPr marL="0" lvl="0" indent="0" algn="ctr" rtl="0">
                        <a:spcBef>
                          <a:spcPts val="0"/>
                        </a:spcBef>
                        <a:spcAft>
                          <a:spcPts val="0"/>
                        </a:spcAft>
                        <a:buNone/>
                      </a:pPr>
                      <a:r>
                        <a:rPr lang="en" sz="1200">
                          <a:solidFill>
                            <a:schemeClr val="lt1"/>
                          </a:solidFill>
                        </a:rPr>
                        <a:t>Year</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0.2639411</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0.1155430</a:t>
                      </a:r>
                      <a:endParaRPr sz="1200">
                        <a:solidFill>
                          <a:schemeClr val="lt1"/>
                        </a:solidFill>
                      </a:endParaRPr>
                    </a:p>
                  </a:txBody>
                  <a:tcPr marL="91425" marR="91425" marT="91425" marB="91425" anchor="ctr"/>
                </a:tc>
                <a:extLst>
                  <a:ext uri="{0D108BD9-81ED-4DB2-BD59-A6C34878D82A}">
                    <a16:rowId xmlns:a16="http://schemas.microsoft.com/office/drawing/2014/main" val="10002"/>
                  </a:ext>
                </a:extLst>
              </a:tr>
              <a:tr h="355125">
                <a:tc>
                  <a:txBody>
                    <a:bodyPr/>
                    <a:lstStyle/>
                    <a:p>
                      <a:pPr marL="0" lvl="0" indent="0" algn="ctr" rtl="0">
                        <a:spcBef>
                          <a:spcPts val="0"/>
                        </a:spcBef>
                        <a:spcAft>
                          <a:spcPts val="0"/>
                        </a:spcAft>
                        <a:buNone/>
                      </a:pPr>
                      <a:r>
                        <a:rPr lang="en" sz="1200">
                          <a:solidFill>
                            <a:schemeClr val="lt1"/>
                          </a:solidFill>
                        </a:rPr>
                        <a:t>Brand.Porsche</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0.1560046</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0.0682927</a:t>
                      </a:r>
                      <a:endParaRPr sz="1200">
                        <a:solidFill>
                          <a:schemeClr val="lt1"/>
                        </a:solidFill>
                      </a:endParaRPr>
                    </a:p>
                  </a:txBody>
                  <a:tcPr marL="91425" marR="91425" marT="91425" marB="91425" anchor="ctr"/>
                </a:tc>
                <a:extLst>
                  <a:ext uri="{0D108BD9-81ED-4DB2-BD59-A6C34878D82A}">
                    <a16:rowId xmlns:a16="http://schemas.microsoft.com/office/drawing/2014/main" val="10003"/>
                  </a:ext>
                </a:extLst>
              </a:tr>
              <a:tr h="355125">
                <a:tc>
                  <a:txBody>
                    <a:bodyPr/>
                    <a:lstStyle/>
                    <a:p>
                      <a:pPr marL="0" lvl="0" indent="0" algn="ctr" rtl="0">
                        <a:spcBef>
                          <a:spcPts val="0"/>
                        </a:spcBef>
                        <a:spcAft>
                          <a:spcPts val="0"/>
                        </a:spcAft>
                        <a:buNone/>
                      </a:pPr>
                      <a:r>
                        <a:rPr lang="en" sz="1200">
                          <a:solidFill>
                            <a:schemeClr val="lt1"/>
                          </a:solidFill>
                        </a:rPr>
                        <a:t>---</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a:t>
                      </a:r>
                      <a:endParaRPr sz="1200">
                        <a:solidFill>
                          <a:schemeClr val="lt1"/>
                        </a:solidFill>
                      </a:endParaRPr>
                    </a:p>
                  </a:txBody>
                  <a:tcPr marL="91425" marR="91425" marT="91425" marB="91425" anchor="ctr"/>
                </a:tc>
                <a:extLst>
                  <a:ext uri="{0D108BD9-81ED-4DB2-BD59-A6C34878D82A}">
                    <a16:rowId xmlns:a16="http://schemas.microsoft.com/office/drawing/2014/main" val="10004"/>
                  </a:ext>
                </a:extLst>
              </a:tr>
              <a:tr h="355125">
                <a:tc>
                  <a:txBody>
                    <a:bodyPr/>
                    <a:lstStyle/>
                    <a:p>
                      <a:pPr marL="0" lvl="0" indent="0" algn="ctr" rtl="0">
                        <a:spcBef>
                          <a:spcPts val="0"/>
                        </a:spcBef>
                        <a:spcAft>
                          <a:spcPts val="0"/>
                        </a:spcAft>
                        <a:buNone/>
                      </a:pPr>
                      <a:r>
                        <a:rPr lang="en" sz="1200">
                          <a:solidFill>
                            <a:schemeClr val="lt1"/>
                          </a:solidFill>
                        </a:rPr>
                        <a:t>Status.Certified</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0.0000262</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0.0000115</a:t>
                      </a:r>
                      <a:endParaRPr sz="1200">
                        <a:solidFill>
                          <a:schemeClr val="lt1"/>
                        </a:solidFill>
                      </a:endParaRPr>
                    </a:p>
                  </a:txBody>
                  <a:tcPr marL="91425" marR="91425" marT="91425" marB="91425" anchor="ctr"/>
                </a:tc>
                <a:extLst>
                  <a:ext uri="{0D108BD9-81ED-4DB2-BD59-A6C34878D82A}">
                    <a16:rowId xmlns:a16="http://schemas.microsoft.com/office/drawing/2014/main" val="10005"/>
                  </a:ext>
                </a:extLst>
              </a:tr>
              <a:tr h="681800">
                <a:tc>
                  <a:txBody>
                    <a:bodyPr/>
                    <a:lstStyle/>
                    <a:p>
                      <a:pPr marL="0" lvl="0" indent="0" algn="ctr" rtl="0">
                        <a:spcBef>
                          <a:spcPts val="0"/>
                        </a:spcBef>
                        <a:spcAft>
                          <a:spcPts val="0"/>
                        </a:spcAft>
                        <a:buNone/>
                      </a:pPr>
                      <a:r>
                        <a:rPr lang="en" sz="1200">
                          <a:solidFill>
                            <a:schemeClr val="lt1"/>
                          </a:solidFill>
                        </a:rPr>
                        <a:t>Model.2016 Volkswagen Passat 2.5L S</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0.0000117</a:t>
                      </a:r>
                      <a:endParaRPr sz="120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rPr>
                        <a:t>0.0000051</a:t>
                      </a:r>
                      <a:endParaRPr sz="1200">
                        <a:solidFill>
                          <a:schemeClr val="lt1"/>
                        </a:solidFill>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315" name="Google Shape;315;p31"/>
          <p:cNvSpPr txBox="1"/>
          <p:nvPr/>
        </p:nvSpPr>
        <p:spPr>
          <a:xfrm>
            <a:off x="5751850" y="1514450"/>
            <a:ext cx="3252000"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lt1"/>
                </a:solidFill>
                <a:latin typeface="Lato"/>
                <a:ea typeface="Lato"/>
                <a:cs typeface="Lato"/>
                <a:sym typeface="Lato"/>
              </a:rPr>
              <a:t>The importance scores in GBM and XGB are compared, with factors like Model amd Brands weighted as a group. The Average importance was then found between the models </a:t>
            </a:r>
            <a:endParaRPr sz="1200" dirty="0">
              <a:solidFill>
                <a:schemeClr val="lt1"/>
              </a:solidFill>
              <a:latin typeface="Lato"/>
              <a:ea typeface="Lato"/>
              <a:cs typeface="Lato"/>
              <a:sym typeface="Lato"/>
            </a:endParaRPr>
          </a:p>
        </p:txBody>
      </p:sp>
      <p:sp>
        <p:nvSpPr>
          <p:cNvPr id="316" name="Google Shape;316;p31"/>
          <p:cNvSpPr txBox="1"/>
          <p:nvPr/>
        </p:nvSpPr>
        <p:spPr>
          <a:xfrm>
            <a:off x="5699300" y="3055750"/>
            <a:ext cx="33627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lt1"/>
                </a:solidFill>
                <a:latin typeface="Lato"/>
                <a:ea typeface="Lato"/>
                <a:cs typeface="Lato"/>
                <a:sym typeface="Lato"/>
              </a:rPr>
              <a:t>On Average, Mileage was the most Important, and Status was the least import</a:t>
            </a:r>
            <a:r>
              <a:rPr lang="en-US" sz="1200" dirty="0">
                <a:solidFill>
                  <a:schemeClr val="lt1"/>
                </a:solidFill>
                <a:latin typeface="Lato"/>
                <a:ea typeface="Lato"/>
                <a:cs typeface="Lato"/>
                <a:sym typeface="Lato"/>
              </a:rPr>
              <a:t>an</a:t>
            </a:r>
            <a:r>
              <a:rPr lang="en" sz="1200" dirty="0">
                <a:solidFill>
                  <a:schemeClr val="lt1"/>
                </a:solidFill>
                <a:latin typeface="Lato"/>
                <a:ea typeface="Lato"/>
                <a:cs typeface="Lato"/>
                <a:sym typeface="Lato"/>
              </a:rPr>
              <a:t>t. </a:t>
            </a:r>
            <a:endParaRPr sz="1200" dirty="0">
              <a:solidFill>
                <a:schemeClr val="lt1"/>
              </a:solidFill>
              <a:latin typeface="Lato"/>
              <a:ea typeface="Lato"/>
              <a:cs typeface="Lato"/>
              <a:sym typeface="Lato"/>
            </a:endParaRPr>
          </a:p>
        </p:txBody>
      </p:sp>
      <p:pic>
        <p:nvPicPr>
          <p:cNvPr id="3" name="Picture 2">
            <a:extLst>
              <a:ext uri="{FF2B5EF4-FFF2-40B4-BE49-F238E27FC236}">
                <a16:creationId xmlns:a16="http://schemas.microsoft.com/office/drawing/2014/main" id="{4D6CA4B6-2369-F420-F9FE-4525CC77A5D0}"/>
              </a:ext>
            </a:extLst>
          </p:cNvPr>
          <p:cNvPicPr>
            <a:picLocks noChangeAspect="1"/>
          </p:cNvPicPr>
          <p:nvPr/>
        </p:nvPicPr>
        <p:blipFill>
          <a:blip r:embed="rId3"/>
          <a:stretch>
            <a:fillRect/>
          </a:stretch>
        </p:blipFill>
        <p:spPr>
          <a:xfrm>
            <a:off x="976375" y="1536000"/>
            <a:ext cx="4530075" cy="2925869"/>
          </a:xfrm>
          <a:prstGeom prst="rect">
            <a:avLst/>
          </a:prstGeom>
        </p:spPr>
      </p:pic>
    </p:spTree>
    <p:extLst>
      <p:ext uri="{BB962C8B-B14F-4D97-AF65-F5344CB8AC3E}">
        <p14:creationId xmlns:p14="http://schemas.microsoft.com/office/powerpoint/2010/main" val="2937309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2"/>
          <p:cNvSpPr txBox="1">
            <a:spLocks noGrp="1"/>
          </p:cNvSpPr>
          <p:nvPr>
            <p:ph type="title"/>
          </p:nvPr>
        </p:nvSpPr>
        <p:spPr>
          <a:xfrm>
            <a:off x="1256025"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Data Conclusions </a:t>
            </a:r>
            <a:endParaRPr/>
          </a:p>
        </p:txBody>
      </p:sp>
      <p:sp>
        <p:nvSpPr>
          <p:cNvPr id="322" name="Google Shape;322;p32"/>
          <p:cNvSpPr txBox="1">
            <a:spLocks noGrp="1"/>
          </p:cNvSpPr>
          <p:nvPr>
            <p:ph type="body" idx="1"/>
          </p:nvPr>
        </p:nvSpPr>
        <p:spPr>
          <a:xfrm>
            <a:off x="2870400" y="1401625"/>
            <a:ext cx="34032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AutoNum type="arabicPeriod"/>
            </a:pPr>
            <a:r>
              <a:rPr lang="en"/>
              <a:t>A car’s brand effects price (Market segmentation and differing brand valuation/loyalty) </a:t>
            </a:r>
            <a:endParaRPr/>
          </a:p>
          <a:p>
            <a:pPr marL="457200" lvl="0" indent="-311150" algn="l" rtl="0">
              <a:spcBef>
                <a:spcPts val="0"/>
              </a:spcBef>
              <a:spcAft>
                <a:spcPts val="0"/>
              </a:spcAft>
              <a:buSzPts val="1300"/>
              <a:buAutoNum type="arabicPeriod"/>
            </a:pPr>
            <a:r>
              <a:rPr lang="en"/>
              <a:t>Status is not a significant factor, but it  can imply other relevant factors, (I.E. condition)</a:t>
            </a:r>
            <a:endParaRPr/>
          </a:p>
          <a:p>
            <a:pPr marL="457200" lvl="0" indent="-311150" algn="l" rtl="0">
              <a:spcBef>
                <a:spcPts val="0"/>
              </a:spcBef>
              <a:spcAft>
                <a:spcPts val="0"/>
              </a:spcAft>
              <a:buSzPts val="1300"/>
              <a:buAutoNum type="arabicPeriod"/>
            </a:pPr>
            <a:r>
              <a:rPr lang="en"/>
              <a:t>Higher Mileage correlated to a lower price </a:t>
            </a:r>
            <a:endParaRPr/>
          </a:p>
          <a:p>
            <a:pPr marL="457200" lvl="0" indent="-311150" algn="l" rtl="0">
              <a:spcBef>
                <a:spcPts val="0"/>
              </a:spcBef>
              <a:spcAft>
                <a:spcPts val="0"/>
              </a:spcAft>
              <a:buSzPts val="1300"/>
              <a:buAutoNum type="arabicPeriod"/>
            </a:pPr>
            <a:r>
              <a:rPr lang="en"/>
              <a:t>Older Models generally sold for less, but there were exceptions  (collectors items)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Business recommendations and retrospective </a:t>
            </a:r>
            <a:endParaRPr/>
          </a:p>
        </p:txBody>
      </p:sp>
      <p:sp>
        <p:nvSpPr>
          <p:cNvPr id="328" name="Google Shape;328;p33"/>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p>
            <a:pPr marL="457200" lvl="0" indent="-311150" algn="l" rtl="0">
              <a:lnSpc>
                <a:spcPct val="150000"/>
              </a:lnSpc>
              <a:spcBef>
                <a:spcPts val="0"/>
              </a:spcBef>
              <a:spcAft>
                <a:spcPts val="0"/>
              </a:spcAft>
              <a:buSzPts val="1300"/>
              <a:buChar char="●"/>
            </a:pPr>
            <a:r>
              <a:rPr lang="en"/>
              <a:t>Our Stacked Ensemble model is strong enough to give a reference point</a:t>
            </a:r>
            <a:endParaRPr/>
          </a:p>
          <a:p>
            <a:pPr marL="457200" lvl="0" indent="-311150" algn="l" rtl="0">
              <a:lnSpc>
                <a:spcPct val="150000"/>
              </a:lnSpc>
              <a:spcBef>
                <a:spcPts val="0"/>
              </a:spcBef>
              <a:spcAft>
                <a:spcPts val="0"/>
              </a:spcAft>
              <a:buSzPts val="1300"/>
              <a:buChar char="●"/>
            </a:pPr>
            <a:r>
              <a:rPr lang="en"/>
              <a:t>Brands matters</a:t>
            </a:r>
            <a:endParaRPr/>
          </a:p>
          <a:p>
            <a:pPr marL="457200" lvl="0" indent="-311150" algn="l" rtl="0">
              <a:lnSpc>
                <a:spcPct val="150000"/>
              </a:lnSpc>
              <a:spcBef>
                <a:spcPts val="0"/>
              </a:spcBef>
              <a:spcAft>
                <a:spcPts val="0"/>
              </a:spcAft>
              <a:buSzPts val="1300"/>
              <a:buChar char="●"/>
            </a:pPr>
            <a:r>
              <a:rPr lang="en"/>
              <a:t>A car’s features need to be the focus when estimating value (The label of ‘Used-car’ is not enough)</a:t>
            </a:r>
            <a:endParaRPr/>
          </a:p>
          <a:p>
            <a:pPr marL="457200" lvl="0" indent="-311150" algn="l" rtl="0">
              <a:lnSpc>
                <a:spcPct val="150000"/>
              </a:lnSpc>
              <a:spcBef>
                <a:spcPts val="0"/>
              </a:spcBef>
              <a:spcAft>
                <a:spcPts val="0"/>
              </a:spcAft>
              <a:buSzPts val="1300"/>
              <a:buChar char="●"/>
            </a:pPr>
            <a:r>
              <a:rPr lang="en"/>
              <a:t>Cars can be a store of value, but are likewise depreciating assets </a:t>
            </a:r>
            <a:endParaRPr/>
          </a:p>
        </p:txBody>
      </p:sp>
      <p:sp>
        <p:nvSpPr>
          <p:cNvPr id="329" name="Google Shape;329;p33"/>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p>
            <a:pPr marL="457200" lvl="0" indent="-311150" algn="l" rtl="0">
              <a:lnSpc>
                <a:spcPct val="150000"/>
              </a:lnSpc>
              <a:spcBef>
                <a:spcPts val="0"/>
              </a:spcBef>
              <a:spcAft>
                <a:spcPts val="0"/>
              </a:spcAft>
              <a:buSzPts val="1300"/>
              <a:buChar char="●"/>
            </a:pPr>
            <a:r>
              <a:rPr lang="en"/>
              <a:t>It would be interesting to take model  specific details into account (Safety rating, Backup camera)  </a:t>
            </a:r>
            <a:endParaRPr/>
          </a:p>
          <a:p>
            <a:pPr marL="457200" lvl="0" indent="-311150" algn="l" rtl="0">
              <a:lnSpc>
                <a:spcPct val="150000"/>
              </a:lnSpc>
              <a:spcBef>
                <a:spcPts val="0"/>
              </a:spcBef>
              <a:spcAft>
                <a:spcPts val="0"/>
              </a:spcAft>
              <a:buSzPts val="1300"/>
              <a:buChar char="●"/>
            </a:pPr>
            <a:r>
              <a:rPr lang="en"/>
              <a:t>Being able to have the cars exact conditions would create a stronger model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34"/>
          <p:cNvPicPr preferRelativeResize="0"/>
          <p:nvPr/>
        </p:nvPicPr>
        <p:blipFill>
          <a:blip r:embed="rId3">
            <a:alphaModFix/>
          </a:blip>
          <a:stretch>
            <a:fillRect/>
          </a:stretch>
        </p:blipFill>
        <p:spPr>
          <a:xfrm>
            <a:off x="0" y="0"/>
            <a:ext cx="9144001" cy="5143500"/>
          </a:xfrm>
          <a:prstGeom prst="rect">
            <a:avLst/>
          </a:prstGeom>
          <a:noFill/>
          <a:ln>
            <a:noFill/>
          </a:ln>
        </p:spPr>
      </p:pic>
      <p:sp>
        <p:nvSpPr>
          <p:cNvPr id="335" name="Google Shape;335;p34"/>
          <p:cNvSpPr/>
          <p:nvPr/>
        </p:nvSpPr>
        <p:spPr>
          <a:xfrm flipH="1">
            <a:off x="2550975" y="136900"/>
            <a:ext cx="2634000" cy="11718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u="sng"/>
              <a:t>Project Foundation </a:t>
            </a:r>
            <a:endParaRPr u="sng"/>
          </a:p>
        </p:txBody>
      </p:sp>
      <p:sp>
        <p:nvSpPr>
          <p:cNvPr id="148" name="Google Shape;148;p15"/>
          <p:cNvSpPr txBox="1">
            <a:spLocks noGrp="1"/>
          </p:cNvSpPr>
          <p:nvPr>
            <p:ph type="body" idx="1"/>
          </p:nvPr>
        </p:nvSpPr>
        <p:spPr>
          <a:xfrm>
            <a:off x="1297500" y="1349775"/>
            <a:ext cx="3140700" cy="3256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u="sng"/>
              <a:t>Methodology / Set up</a:t>
            </a:r>
            <a:endParaRPr/>
          </a:p>
          <a:p>
            <a:pPr marL="457200" lvl="0" indent="-311150" algn="l" rtl="0">
              <a:spcBef>
                <a:spcPts val="1200"/>
              </a:spcBef>
              <a:spcAft>
                <a:spcPts val="0"/>
              </a:spcAft>
              <a:buSzPts val="1300"/>
              <a:buChar char="●"/>
            </a:pPr>
            <a:r>
              <a:rPr lang="en"/>
              <a:t>We are assuming the role of a third party Analysis for the automobile industry </a:t>
            </a:r>
            <a:endParaRPr/>
          </a:p>
          <a:p>
            <a:pPr marL="457200" lvl="0" indent="-311150" algn="l" rtl="0">
              <a:spcBef>
                <a:spcPts val="0"/>
              </a:spcBef>
              <a:spcAft>
                <a:spcPts val="0"/>
              </a:spcAft>
              <a:buSzPts val="1300"/>
              <a:buChar char="●"/>
            </a:pPr>
            <a:r>
              <a:rPr lang="en"/>
              <a:t>Ever present questions of ‘What is a fair price for a car?’ and ‘How much more is a new car worth?’</a:t>
            </a:r>
            <a:endParaRPr/>
          </a:p>
          <a:p>
            <a:pPr marL="0" lvl="0" indent="0" algn="l" rtl="0">
              <a:spcBef>
                <a:spcPts val="1200"/>
              </a:spcBef>
              <a:spcAft>
                <a:spcPts val="1200"/>
              </a:spcAft>
              <a:buNone/>
            </a:pPr>
            <a:endParaRPr/>
          </a:p>
        </p:txBody>
      </p:sp>
      <p:sp>
        <p:nvSpPr>
          <p:cNvPr id="149" name="Google Shape;149;p15"/>
          <p:cNvSpPr txBox="1">
            <a:spLocks noGrp="1"/>
          </p:cNvSpPr>
          <p:nvPr>
            <p:ph type="body" idx="2"/>
          </p:nvPr>
        </p:nvSpPr>
        <p:spPr>
          <a:xfrm>
            <a:off x="4362825" y="1349775"/>
            <a:ext cx="3403200" cy="1732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u="sng"/>
              <a:t>Goals</a:t>
            </a:r>
            <a:r>
              <a:rPr lang="en"/>
              <a:t> </a:t>
            </a:r>
            <a:endParaRPr/>
          </a:p>
          <a:p>
            <a:pPr marL="457200" lvl="0" indent="-311150" algn="l" rtl="0">
              <a:spcBef>
                <a:spcPts val="1200"/>
              </a:spcBef>
              <a:spcAft>
                <a:spcPts val="0"/>
              </a:spcAft>
              <a:buSzPts val="1300"/>
              <a:buChar char="●"/>
            </a:pPr>
            <a:r>
              <a:rPr lang="en"/>
              <a:t>Predicting the price of cars based on the available factors, and determine which are significant </a:t>
            </a:r>
            <a:endParaRPr/>
          </a:p>
          <a:p>
            <a:pPr marL="457200" lvl="0" indent="-311150" algn="l" rtl="0">
              <a:spcBef>
                <a:spcPts val="0"/>
              </a:spcBef>
              <a:spcAft>
                <a:spcPts val="0"/>
              </a:spcAft>
              <a:buSzPts val="1300"/>
              <a:buChar char="●"/>
            </a:pPr>
            <a:r>
              <a:rPr lang="en"/>
              <a:t>Giving  both buyers and sellers a reference point in the car market </a:t>
            </a:r>
            <a:endParaRPr/>
          </a:p>
        </p:txBody>
      </p:sp>
      <p:pic>
        <p:nvPicPr>
          <p:cNvPr id="150" name="Google Shape;150;p15"/>
          <p:cNvPicPr preferRelativeResize="0"/>
          <p:nvPr/>
        </p:nvPicPr>
        <p:blipFill>
          <a:blip r:embed="rId3">
            <a:alphaModFix/>
          </a:blip>
          <a:stretch>
            <a:fillRect/>
          </a:stretch>
        </p:blipFill>
        <p:spPr>
          <a:xfrm>
            <a:off x="3139375" y="3331575"/>
            <a:ext cx="2865250" cy="1484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u="sng"/>
              <a:t>Narrative Foundation</a:t>
            </a:r>
            <a:endParaRPr u="sng"/>
          </a:p>
        </p:txBody>
      </p:sp>
      <p:sp>
        <p:nvSpPr>
          <p:cNvPr id="156" name="Google Shape;156;p16"/>
          <p:cNvSpPr txBox="1">
            <a:spLocks noGrp="1"/>
          </p:cNvSpPr>
          <p:nvPr>
            <p:ph type="body" idx="2"/>
          </p:nvPr>
        </p:nvSpPr>
        <p:spPr>
          <a:xfrm>
            <a:off x="4933196" y="1567550"/>
            <a:ext cx="34032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Automobile Industry had 66.7 million units sold in 2021, used cars largest segment</a:t>
            </a:r>
            <a:endParaRPr/>
          </a:p>
          <a:p>
            <a:pPr marL="457200" lvl="0" indent="-311150" algn="l" rtl="0">
              <a:spcBef>
                <a:spcPts val="0"/>
              </a:spcBef>
              <a:spcAft>
                <a:spcPts val="0"/>
              </a:spcAft>
              <a:buSzPts val="1300"/>
              <a:buChar char="●"/>
            </a:pPr>
            <a:r>
              <a:rPr lang="en"/>
              <a:t>High asymmetry from brand, year made, condition (new vs totaled), and model features</a:t>
            </a:r>
            <a:endParaRPr/>
          </a:p>
          <a:p>
            <a:pPr marL="457200" lvl="0" indent="-311150" algn="l" rtl="0">
              <a:spcBef>
                <a:spcPts val="0"/>
              </a:spcBef>
              <a:spcAft>
                <a:spcPts val="0"/>
              </a:spcAft>
              <a:buSzPts val="1300"/>
              <a:buChar char="●"/>
            </a:pPr>
            <a:r>
              <a:rPr lang="en"/>
              <a:t>Car buyers covers many archetypes and purchasing powers</a:t>
            </a:r>
            <a:endParaRPr/>
          </a:p>
        </p:txBody>
      </p:sp>
      <p:pic>
        <p:nvPicPr>
          <p:cNvPr id="157" name="Google Shape;157;p16"/>
          <p:cNvPicPr preferRelativeResize="0"/>
          <p:nvPr/>
        </p:nvPicPr>
        <p:blipFill>
          <a:blip r:embed="rId3">
            <a:alphaModFix/>
          </a:blip>
          <a:stretch>
            <a:fillRect/>
          </a:stretch>
        </p:blipFill>
        <p:spPr>
          <a:xfrm>
            <a:off x="1556200" y="1205000"/>
            <a:ext cx="2778450" cy="34739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u="sng"/>
              <a:t>Dataset Introduction </a:t>
            </a:r>
            <a:endParaRPr u="sng"/>
          </a:p>
        </p:txBody>
      </p:sp>
      <p:sp>
        <p:nvSpPr>
          <p:cNvPr id="163" name="Google Shape;163;p17"/>
          <p:cNvSpPr txBox="1">
            <a:spLocks noGrp="1"/>
          </p:cNvSpPr>
          <p:nvPr>
            <p:ph type="body" idx="1"/>
          </p:nvPr>
        </p:nvSpPr>
        <p:spPr>
          <a:xfrm>
            <a:off x="1224900" y="1138425"/>
            <a:ext cx="3403200" cy="1777500"/>
          </a:xfrm>
          <a:prstGeom prst="rect">
            <a:avLst/>
          </a:prstGeom>
        </p:spPr>
        <p:txBody>
          <a:bodyPr spcFirstLastPara="1" wrap="square" lIns="91425" tIns="91425" rIns="91425" bIns="91425" anchor="t" anchorCtr="0">
            <a:normAutofit fontScale="92500" lnSpcReduction="10000"/>
          </a:bodyPr>
          <a:lstStyle/>
          <a:p>
            <a:pPr marL="457200" lvl="0" indent="-304958" algn="l" rtl="0">
              <a:spcBef>
                <a:spcPts val="0"/>
              </a:spcBef>
              <a:spcAft>
                <a:spcPts val="0"/>
              </a:spcAft>
              <a:buSzPct val="100000"/>
              <a:buChar char="●"/>
            </a:pPr>
            <a:r>
              <a:rPr lang="en"/>
              <a:t>The kaggle dataset on Cars contains vehicles made from 1949-2023</a:t>
            </a:r>
            <a:endParaRPr/>
          </a:p>
          <a:p>
            <a:pPr marL="457200" lvl="0" indent="-304958" algn="l" rtl="0">
              <a:spcBef>
                <a:spcPts val="0"/>
              </a:spcBef>
              <a:spcAft>
                <a:spcPts val="0"/>
              </a:spcAft>
              <a:buSzPct val="100000"/>
              <a:buChar char="●"/>
            </a:pPr>
            <a:r>
              <a:rPr lang="en"/>
              <a:t>Price will be our dependent variable</a:t>
            </a:r>
            <a:endParaRPr/>
          </a:p>
          <a:p>
            <a:pPr marL="457200" lvl="0" indent="-304958" algn="l" rtl="0">
              <a:spcBef>
                <a:spcPts val="0"/>
              </a:spcBef>
              <a:spcAft>
                <a:spcPts val="0"/>
              </a:spcAft>
              <a:buSzPct val="100000"/>
              <a:buChar char="●"/>
            </a:pPr>
            <a:r>
              <a:rPr lang="en"/>
              <a:t>There are over 115k cars in the observation, with an industry reflective  variety of brands and segmentations  </a:t>
            </a:r>
            <a:endParaRPr/>
          </a:p>
          <a:p>
            <a:pPr marL="457200" lvl="0" indent="-304958" algn="l" rtl="0">
              <a:spcBef>
                <a:spcPts val="0"/>
              </a:spcBef>
              <a:spcAft>
                <a:spcPts val="0"/>
              </a:spcAft>
              <a:buSzPct val="100000"/>
              <a:buChar char="●"/>
            </a:pPr>
            <a:r>
              <a:rPr lang="en"/>
              <a:t>Mileage will act a gauge of condition (I.E. a high Mileage =  a worse condition) </a:t>
            </a:r>
            <a:endParaRPr/>
          </a:p>
        </p:txBody>
      </p:sp>
      <p:sp>
        <p:nvSpPr>
          <p:cNvPr id="164" name="Google Shape;164;p17"/>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5" name="Google Shape;165;p17"/>
          <p:cNvPicPr preferRelativeResize="0"/>
          <p:nvPr/>
        </p:nvPicPr>
        <p:blipFill>
          <a:blip r:embed="rId3">
            <a:alphaModFix/>
          </a:blip>
          <a:stretch>
            <a:fillRect/>
          </a:stretch>
        </p:blipFill>
        <p:spPr>
          <a:xfrm>
            <a:off x="4871697" y="1186470"/>
            <a:ext cx="4098326" cy="3673355"/>
          </a:xfrm>
          <a:prstGeom prst="rect">
            <a:avLst/>
          </a:prstGeom>
          <a:noFill/>
          <a:ln>
            <a:noFill/>
          </a:ln>
        </p:spPr>
      </p:pic>
      <p:pic>
        <p:nvPicPr>
          <p:cNvPr id="166" name="Google Shape;166;p17"/>
          <p:cNvPicPr preferRelativeResize="0"/>
          <p:nvPr/>
        </p:nvPicPr>
        <p:blipFill>
          <a:blip r:embed="rId4">
            <a:alphaModFix/>
          </a:blip>
          <a:stretch>
            <a:fillRect/>
          </a:stretch>
        </p:blipFill>
        <p:spPr>
          <a:xfrm>
            <a:off x="1581725" y="3061225"/>
            <a:ext cx="2689550" cy="15451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18"/>
          <p:cNvPicPr preferRelativeResize="0"/>
          <p:nvPr/>
        </p:nvPicPr>
        <p:blipFill>
          <a:blip r:embed="rId3">
            <a:alphaModFix/>
          </a:blip>
          <a:stretch>
            <a:fillRect/>
          </a:stretch>
        </p:blipFill>
        <p:spPr>
          <a:xfrm>
            <a:off x="0" y="0"/>
            <a:ext cx="2312500" cy="1868676"/>
          </a:xfrm>
          <a:prstGeom prst="rect">
            <a:avLst/>
          </a:prstGeom>
          <a:noFill/>
          <a:ln>
            <a:noFill/>
          </a:ln>
        </p:spPr>
      </p:pic>
      <p:pic>
        <p:nvPicPr>
          <p:cNvPr id="172" name="Google Shape;172;p18"/>
          <p:cNvPicPr preferRelativeResize="0"/>
          <p:nvPr/>
        </p:nvPicPr>
        <p:blipFill>
          <a:blip r:embed="rId4">
            <a:alphaModFix/>
          </a:blip>
          <a:stretch>
            <a:fillRect/>
          </a:stretch>
        </p:blipFill>
        <p:spPr>
          <a:xfrm>
            <a:off x="2312500" y="51850"/>
            <a:ext cx="2422436" cy="1816827"/>
          </a:xfrm>
          <a:prstGeom prst="rect">
            <a:avLst/>
          </a:prstGeom>
          <a:noFill/>
          <a:ln>
            <a:noFill/>
          </a:ln>
        </p:spPr>
      </p:pic>
      <p:pic>
        <p:nvPicPr>
          <p:cNvPr id="173" name="Google Shape;173;p18"/>
          <p:cNvPicPr preferRelativeResize="0"/>
          <p:nvPr/>
        </p:nvPicPr>
        <p:blipFill>
          <a:blip r:embed="rId5">
            <a:alphaModFix/>
          </a:blip>
          <a:stretch>
            <a:fillRect/>
          </a:stretch>
        </p:blipFill>
        <p:spPr>
          <a:xfrm>
            <a:off x="2312500" y="3717775"/>
            <a:ext cx="2422426" cy="1406151"/>
          </a:xfrm>
          <a:prstGeom prst="rect">
            <a:avLst/>
          </a:prstGeom>
          <a:noFill/>
          <a:ln>
            <a:noFill/>
          </a:ln>
        </p:spPr>
      </p:pic>
      <p:pic>
        <p:nvPicPr>
          <p:cNvPr id="174" name="Google Shape;174;p18"/>
          <p:cNvPicPr preferRelativeResize="0"/>
          <p:nvPr/>
        </p:nvPicPr>
        <p:blipFill>
          <a:blip r:embed="rId6">
            <a:alphaModFix/>
          </a:blip>
          <a:stretch>
            <a:fillRect/>
          </a:stretch>
        </p:blipFill>
        <p:spPr>
          <a:xfrm>
            <a:off x="4734925" y="51850"/>
            <a:ext cx="2312501" cy="1816825"/>
          </a:xfrm>
          <a:prstGeom prst="rect">
            <a:avLst/>
          </a:prstGeom>
          <a:noFill/>
          <a:ln>
            <a:noFill/>
          </a:ln>
        </p:spPr>
      </p:pic>
      <p:pic>
        <p:nvPicPr>
          <p:cNvPr id="175" name="Google Shape;175;p18"/>
          <p:cNvPicPr preferRelativeResize="0"/>
          <p:nvPr/>
        </p:nvPicPr>
        <p:blipFill>
          <a:blip r:embed="rId7">
            <a:alphaModFix/>
          </a:blip>
          <a:stretch>
            <a:fillRect/>
          </a:stretch>
        </p:blipFill>
        <p:spPr>
          <a:xfrm>
            <a:off x="7100250" y="3787100"/>
            <a:ext cx="2043750" cy="1356399"/>
          </a:xfrm>
          <a:prstGeom prst="rect">
            <a:avLst/>
          </a:prstGeom>
          <a:noFill/>
          <a:ln>
            <a:noFill/>
          </a:ln>
        </p:spPr>
      </p:pic>
      <p:pic>
        <p:nvPicPr>
          <p:cNvPr id="176" name="Google Shape;176;p18"/>
          <p:cNvPicPr preferRelativeResize="0"/>
          <p:nvPr/>
        </p:nvPicPr>
        <p:blipFill>
          <a:blip r:embed="rId8">
            <a:alphaModFix/>
          </a:blip>
          <a:stretch>
            <a:fillRect/>
          </a:stretch>
        </p:blipFill>
        <p:spPr>
          <a:xfrm>
            <a:off x="0" y="1832975"/>
            <a:ext cx="1770949" cy="1920527"/>
          </a:xfrm>
          <a:prstGeom prst="rect">
            <a:avLst/>
          </a:prstGeom>
          <a:noFill/>
          <a:ln>
            <a:noFill/>
          </a:ln>
        </p:spPr>
      </p:pic>
      <p:pic>
        <p:nvPicPr>
          <p:cNvPr id="177" name="Google Shape;177;p18"/>
          <p:cNvPicPr preferRelativeResize="0"/>
          <p:nvPr/>
        </p:nvPicPr>
        <p:blipFill>
          <a:blip r:embed="rId9">
            <a:alphaModFix/>
          </a:blip>
          <a:stretch>
            <a:fillRect/>
          </a:stretch>
        </p:blipFill>
        <p:spPr>
          <a:xfrm>
            <a:off x="7100250" y="51850"/>
            <a:ext cx="2043750" cy="1816825"/>
          </a:xfrm>
          <a:prstGeom prst="rect">
            <a:avLst/>
          </a:prstGeom>
          <a:noFill/>
          <a:ln>
            <a:noFill/>
          </a:ln>
        </p:spPr>
      </p:pic>
      <p:pic>
        <p:nvPicPr>
          <p:cNvPr id="178" name="Google Shape;178;p18"/>
          <p:cNvPicPr preferRelativeResize="0"/>
          <p:nvPr/>
        </p:nvPicPr>
        <p:blipFill>
          <a:blip r:embed="rId10">
            <a:alphaModFix/>
          </a:blip>
          <a:stretch>
            <a:fillRect/>
          </a:stretch>
        </p:blipFill>
        <p:spPr>
          <a:xfrm>
            <a:off x="7176000" y="1946475"/>
            <a:ext cx="1968000" cy="1816800"/>
          </a:xfrm>
          <a:prstGeom prst="rect">
            <a:avLst/>
          </a:prstGeom>
          <a:noFill/>
          <a:ln>
            <a:noFill/>
          </a:ln>
        </p:spPr>
      </p:pic>
      <p:pic>
        <p:nvPicPr>
          <p:cNvPr id="179" name="Google Shape;179;p18"/>
          <p:cNvPicPr preferRelativeResize="0"/>
          <p:nvPr/>
        </p:nvPicPr>
        <p:blipFill>
          <a:blip r:embed="rId11">
            <a:alphaModFix/>
          </a:blip>
          <a:stretch>
            <a:fillRect/>
          </a:stretch>
        </p:blipFill>
        <p:spPr>
          <a:xfrm>
            <a:off x="7100250" y="3780000"/>
            <a:ext cx="2043750" cy="1406151"/>
          </a:xfrm>
          <a:prstGeom prst="rect">
            <a:avLst/>
          </a:prstGeom>
          <a:noFill/>
          <a:ln>
            <a:noFill/>
          </a:ln>
        </p:spPr>
      </p:pic>
      <p:pic>
        <p:nvPicPr>
          <p:cNvPr id="180" name="Google Shape;180;p18"/>
          <p:cNvPicPr preferRelativeResize="0"/>
          <p:nvPr/>
        </p:nvPicPr>
        <p:blipFill>
          <a:blip r:embed="rId12">
            <a:alphaModFix/>
          </a:blip>
          <a:stretch>
            <a:fillRect/>
          </a:stretch>
        </p:blipFill>
        <p:spPr>
          <a:xfrm>
            <a:off x="3556900" y="1893550"/>
            <a:ext cx="1897700" cy="1868677"/>
          </a:xfrm>
          <a:prstGeom prst="rect">
            <a:avLst/>
          </a:prstGeom>
          <a:noFill/>
          <a:ln>
            <a:noFill/>
          </a:ln>
        </p:spPr>
      </p:pic>
      <p:pic>
        <p:nvPicPr>
          <p:cNvPr id="181" name="Google Shape;181;p18"/>
          <p:cNvPicPr preferRelativeResize="0"/>
          <p:nvPr/>
        </p:nvPicPr>
        <p:blipFill>
          <a:blip r:embed="rId13">
            <a:alphaModFix/>
          </a:blip>
          <a:stretch>
            <a:fillRect/>
          </a:stretch>
        </p:blipFill>
        <p:spPr>
          <a:xfrm>
            <a:off x="1856250" y="1884825"/>
            <a:ext cx="1770952" cy="1920525"/>
          </a:xfrm>
          <a:prstGeom prst="rect">
            <a:avLst/>
          </a:prstGeom>
          <a:noFill/>
          <a:ln>
            <a:noFill/>
          </a:ln>
        </p:spPr>
      </p:pic>
      <p:pic>
        <p:nvPicPr>
          <p:cNvPr id="182" name="Google Shape;182;p18"/>
          <p:cNvPicPr preferRelativeResize="0"/>
          <p:nvPr/>
        </p:nvPicPr>
        <p:blipFill>
          <a:blip r:embed="rId14">
            <a:alphaModFix/>
          </a:blip>
          <a:stretch>
            <a:fillRect/>
          </a:stretch>
        </p:blipFill>
        <p:spPr>
          <a:xfrm>
            <a:off x="0" y="3737350"/>
            <a:ext cx="2312501" cy="1406149"/>
          </a:xfrm>
          <a:prstGeom prst="rect">
            <a:avLst/>
          </a:prstGeom>
          <a:noFill/>
          <a:ln>
            <a:noFill/>
          </a:ln>
        </p:spPr>
      </p:pic>
      <p:pic>
        <p:nvPicPr>
          <p:cNvPr id="183" name="Google Shape;183;p18"/>
          <p:cNvPicPr preferRelativeResize="0"/>
          <p:nvPr/>
        </p:nvPicPr>
        <p:blipFill>
          <a:blip r:embed="rId15">
            <a:alphaModFix/>
          </a:blip>
          <a:stretch>
            <a:fillRect/>
          </a:stretch>
        </p:blipFill>
        <p:spPr>
          <a:xfrm>
            <a:off x="4734925" y="3787100"/>
            <a:ext cx="2365327" cy="1330497"/>
          </a:xfrm>
          <a:prstGeom prst="rect">
            <a:avLst/>
          </a:prstGeom>
          <a:noFill/>
          <a:ln>
            <a:noFill/>
          </a:ln>
        </p:spPr>
      </p:pic>
      <p:pic>
        <p:nvPicPr>
          <p:cNvPr id="184" name="Google Shape;184;p18"/>
          <p:cNvPicPr preferRelativeResize="0"/>
          <p:nvPr/>
        </p:nvPicPr>
        <p:blipFill>
          <a:blip r:embed="rId16">
            <a:alphaModFix/>
          </a:blip>
          <a:stretch>
            <a:fillRect/>
          </a:stretch>
        </p:blipFill>
        <p:spPr>
          <a:xfrm>
            <a:off x="5475350" y="1868675"/>
            <a:ext cx="1770952" cy="19205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u="sng"/>
              <a:t>Coding Environment Platform</a:t>
            </a:r>
            <a:endParaRPr u="sng"/>
          </a:p>
        </p:txBody>
      </p:sp>
      <p:sp>
        <p:nvSpPr>
          <p:cNvPr id="190" name="Google Shape;190;p19"/>
          <p:cNvSpPr txBox="1">
            <a:spLocks noGrp="1"/>
          </p:cNvSpPr>
          <p:nvPr>
            <p:ph type="body" idx="1"/>
          </p:nvPr>
        </p:nvSpPr>
        <p:spPr>
          <a:xfrm>
            <a:off x="5649075" y="1881450"/>
            <a:ext cx="3162600" cy="28908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The code was generated in .ipynb files using Pyspark. This code can be run on Databricks and on Google Cloud with a Pyspark environment capable of running Hadoop and Yarn. </a:t>
            </a:r>
            <a:endParaRPr/>
          </a:p>
          <a:p>
            <a:pPr marL="457200" lvl="0" indent="-311150" algn="l" rtl="0">
              <a:spcBef>
                <a:spcPts val="0"/>
              </a:spcBef>
              <a:spcAft>
                <a:spcPts val="0"/>
              </a:spcAft>
              <a:buSzPts val="1300"/>
              <a:buChar char="●"/>
            </a:pPr>
            <a:r>
              <a:rPr lang="en"/>
              <a:t>We shared the code on GitHub and cleaned the dataset. </a:t>
            </a:r>
            <a:endParaRPr/>
          </a:p>
          <a:p>
            <a:pPr marL="0" lvl="0" indent="0" algn="l" rtl="0">
              <a:spcBef>
                <a:spcPts val="1200"/>
              </a:spcBef>
              <a:spcAft>
                <a:spcPts val="1200"/>
              </a:spcAft>
              <a:buNone/>
            </a:pPr>
            <a:endParaRPr/>
          </a:p>
        </p:txBody>
      </p:sp>
      <p:pic>
        <p:nvPicPr>
          <p:cNvPr id="191" name="Google Shape;191;p19"/>
          <p:cNvPicPr preferRelativeResize="0"/>
          <p:nvPr/>
        </p:nvPicPr>
        <p:blipFill>
          <a:blip r:embed="rId3">
            <a:alphaModFix/>
          </a:blip>
          <a:stretch>
            <a:fillRect/>
          </a:stretch>
        </p:blipFill>
        <p:spPr>
          <a:xfrm>
            <a:off x="977600" y="1590725"/>
            <a:ext cx="2985850" cy="3025975"/>
          </a:xfrm>
          <a:prstGeom prst="rect">
            <a:avLst/>
          </a:prstGeom>
          <a:noFill/>
          <a:ln>
            <a:noFill/>
          </a:ln>
        </p:spPr>
      </p:pic>
      <p:pic>
        <p:nvPicPr>
          <p:cNvPr id="192" name="Google Shape;192;p19"/>
          <p:cNvPicPr preferRelativeResize="0"/>
          <p:nvPr/>
        </p:nvPicPr>
        <p:blipFill>
          <a:blip r:embed="rId4">
            <a:alphaModFix/>
          </a:blip>
          <a:stretch>
            <a:fillRect/>
          </a:stretch>
        </p:blipFill>
        <p:spPr>
          <a:xfrm>
            <a:off x="4375350" y="2505305"/>
            <a:ext cx="1159657" cy="742245"/>
          </a:xfrm>
          <a:prstGeom prst="rect">
            <a:avLst/>
          </a:prstGeom>
          <a:noFill/>
          <a:ln>
            <a:noFill/>
          </a:ln>
        </p:spPr>
      </p:pic>
      <p:pic>
        <p:nvPicPr>
          <p:cNvPr id="193" name="Google Shape;193;p19"/>
          <p:cNvPicPr preferRelativeResize="0"/>
          <p:nvPr/>
        </p:nvPicPr>
        <p:blipFill>
          <a:blip r:embed="rId5">
            <a:alphaModFix/>
          </a:blip>
          <a:stretch>
            <a:fillRect/>
          </a:stretch>
        </p:blipFill>
        <p:spPr>
          <a:xfrm>
            <a:off x="4375351" y="1581839"/>
            <a:ext cx="1159656" cy="649462"/>
          </a:xfrm>
          <a:prstGeom prst="rect">
            <a:avLst/>
          </a:prstGeom>
          <a:noFill/>
          <a:ln>
            <a:noFill/>
          </a:ln>
        </p:spPr>
      </p:pic>
      <p:pic>
        <p:nvPicPr>
          <p:cNvPr id="194" name="Google Shape;194;p19"/>
          <p:cNvPicPr preferRelativeResize="0"/>
          <p:nvPr/>
        </p:nvPicPr>
        <p:blipFill rotWithShape="1">
          <a:blip r:embed="rId6">
            <a:alphaModFix/>
          </a:blip>
          <a:srcRect l="13375" t="21797" r="18763" b="12546"/>
          <a:stretch/>
        </p:blipFill>
        <p:spPr>
          <a:xfrm>
            <a:off x="4375350" y="3512675"/>
            <a:ext cx="1159650" cy="742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0"/>
          <p:cNvSpPr txBox="1">
            <a:spLocks noGrp="1"/>
          </p:cNvSpPr>
          <p:nvPr>
            <p:ph type="title"/>
          </p:nvPr>
        </p:nvSpPr>
        <p:spPr>
          <a:xfrm>
            <a:off x="1251450" y="3477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Visuals a. Brand Avg. Price</a:t>
            </a:r>
            <a:endParaRPr/>
          </a:p>
        </p:txBody>
      </p:sp>
      <p:pic>
        <p:nvPicPr>
          <p:cNvPr id="200" name="Google Shape;200;p20"/>
          <p:cNvPicPr preferRelativeResize="0"/>
          <p:nvPr/>
        </p:nvPicPr>
        <p:blipFill>
          <a:blip r:embed="rId3">
            <a:alphaModFix/>
          </a:blip>
          <a:stretch>
            <a:fillRect/>
          </a:stretch>
        </p:blipFill>
        <p:spPr>
          <a:xfrm>
            <a:off x="1377800" y="1425075"/>
            <a:ext cx="6786199" cy="2807950"/>
          </a:xfrm>
          <a:prstGeom prst="rect">
            <a:avLst/>
          </a:prstGeom>
          <a:noFill/>
          <a:ln>
            <a:noFill/>
          </a:ln>
        </p:spPr>
      </p:pic>
      <p:sp>
        <p:nvSpPr>
          <p:cNvPr id="2" name="TextBox 1">
            <a:extLst>
              <a:ext uri="{FF2B5EF4-FFF2-40B4-BE49-F238E27FC236}">
                <a16:creationId xmlns:a16="http://schemas.microsoft.com/office/drawing/2014/main" id="{8437E87E-D554-3220-3899-18299B7F4B9C}"/>
              </a:ext>
            </a:extLst>
          </p:cNvPr>
          <p:cNvSpPr txBox="1"/>
          <p:nvPr/>
        </p:nvSpPr>
        <p:spPr>
          <a:xfrm>
            <a:off x="1377800" y="4273164"/>
            <a:ext cx="2792418" cy="246221"/>
          </a:xfrm>
          <a:prstGeom prst="rect">
            <a:avLst/>
          </a:prstGeom>
          <a:noFill/>
        </p:spPr>
        <p:txBody>
          <a:bodyPr wrap="square" rtlCol="0">
            <a:spAutoFit/>
          </a:bodyPr>
          <a:lstStyle/>
          <a:p>
            <a:r>
              <a:rPr lang="en-US" sz="1000" dirty="0">
                <a:solidFill>
                  <a:schemeClr val="bg1"/>
                </a:solidFill>
              </a:rPr>
              <a:t># Labels show </a:t>
            </a:r>
            <a:r>
              <a:rPr lang="en-US" sz="1000" dirty="0" err="1">
                <a:solidFill>
                  <a:schemeClr val="bg1"/>
                </a:solidFill>
              </a:rPr>
              <a:t>Obsv</a:t>
            </a:r>
            <a:r>
              <a:rPr lang="en-US" sz="1000" dirty="0">
                <a:solidFill>
                  <a:schemeClr val="bg1"/>
                </a:solidFill>
              </a:rPr>
              <a:t>. Count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1251450" y="3477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Visuals b. Brand Avg. Price by Status</a:t>
            </a:r>
            <a:endParaRPr/>
          </a:p>
        </p:txBody>
      </p:sp>
      <p:pic>
        <p:nvPicPr>
          <p:cNvPr id="206" name="Google Shape;206;p21"/>
          <p:cNvPicPr preferRelativeResize="0"/>
          <p:nvPr/>
        </p:nvPicPr>
        <p:blipFill>
          <a:blip r:embed="rId3">
            <a:alphaModFix/>
          </a:blip>
          <a:stretch>
            <a:fillRect/>
          </a:stretch>
        </p:blipFill>
        <p:spPr>
          <a:xfrm>
            <a:off x="1377800" y="1425063"/>
            <a:ext cx="6786199" cy="2611650"/>
          </a:xfrm>
          <a:prstGeom prst="rect">
            <a:avLst/>
          </a:prstGeom>
          <a:noFill/>
          <a:ln>
            <a:noFill/>
          </a:ln>
        </p:spPr>
      </p:pic>
      <p:pic>
        <p:nvPicPr>
          <p:cNvPr id="207" name="Google Shape;207;p21"/>
          <p:cNvPicPr preferRelativeResize="0"/>
          <p:nvPr/>
        </p:nvPicPr>
        <p:blipFill>
          <a:blip r:embed="rId4">
            <a:alphaModFix/>
          </a:blip>
          <a:stretch>
            <a:fillRect/>
          </a:stretch>
        </p:blipFill>
        <p:spPr>
          <a:xfrm>
            <a:off x="1377798" y="1425075"/>
            <a:ext cx="6786200" cy="2611625"/>
          </a:xfrm>
          <a:prstGeom prst="rect">
            <a:avLst/>
          </a:prstGeom>
          <a:noFill/>
          <a:ln>
            <a:noFill/>
          </a:ln>
        </p:spPr>
      </p:pic>
      <p:pic>
        <p:nvPicPr>
          <p:cNvPr id="208" name="Google Shape;208;p21"/>
          <p:cNvPicPr preferRelativeResize="0"/>
          <p:nvPr/>
        </p:nvPicPr>
        <p:blipFill>
          <a:blip r:embed="rId5">
            <a:alphaModFix/>
          </a:blip>
          <a:stretch>
            <a:fillRect/>
          </a:stretch>
        </p:blipFill>
        <p:spPr>
          <a:xfrm>
            <a:off x="1377800" y="1425075"/>
            <a:ext cx="6786201" cy="2611625"/>
          </a:xfrm>
          <a:prstGeom prst="rect">
            <a:avLst/>
          </a:prstGeom>
          <a:noFill/>
          <a:ln>
            <a:noFill/>
          </a:ln>
        </p:spPr>
      </p:pic>
      <p:pic>
        <p:nvPicPr>
          <p:cNvPr id="209" name="Google Shape;209;p21"/>
          <p:cNvPicPr preferRelativeResize="0"/>
          <p:nvPr/>
        </p:nvPicPr>
        <p:blipFill>
          <a:blip r:embed="rId5">
            <a:alphaModFix/>
          </a:blip>
          <a:stretch>
            <a:fillRect/>
          </a:stretch>
        </p:blipFill>
        <p:spPr>
          <a:xfrm>
            <a:off x="1377800" y="1425075"/>
            <a:ext cx="6786201" cy="2790587"/>
          </a:xfrm>
          <a:prstGeom prst="rect">
            <a:avLst/>
          </a:prstGeom>
          <a:noFill/>
          <a:ln>
            <a:noFill/>
          </a:ln>
        </p:spPr>
      </p:pic>
      <p:sp>
        <p:nvSpPr>
          <p:cNvPr id="2" name="TextBox 1">
            <a:extLst>
              <a:ext uri="{FF2B5EF4-FFF2-40B4-BE49-F238E27FC236}">
                <a16:creationId xmlns:a16="http://schemas.microsoft.com/office/drawing/2014/main" id="{448D2DC5-3DD4-B986-EF5D-DCD7AE0EB8DC}"/>
              </a:ext>
            </a:extLst>
          </p:cNvPr>
          <p:cNvSpPr txBox="1"/>
          <p:nvPr/>
        </p:nvSpPr>
        <p:spPr>
          <a:xfrm>
            <a:off x="1377800" y="4273164"/>
            <a:ext cx="2792418" cy="246221"/>
          </a:xfrm>
          <a:prstGeom prst="rect">
            <a:avLst/>
          </a:prstGeom>
          <a:noFill/>
        </p:spPr>
        <p:txBody>
          <a:bodyPr wrap="square" rtlCol="0">
            <a:spAutoFit/>
          </a:bodyPr>
          <a:lstStyle/>
          <a:p>
            <a:r>
              <a:rPr lang="en-US" sz="1000" dirty="0">
                <a:solidFill>
                  <a:schemeClr val="bg1"/>
                </a:solidFill>
              </a:rPr>
              <a:t># Labels show Avg. Price</a:t>
            </a: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1054</Words>
  <Application>Microsoft Office PowerPoint</Application>
  <PresentationFormat>On-screen Show (16:9)</PresentationFormat>
  <Paragraphs>188</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Montserrat</vt:lpstr>
      <vt:lpstr>Lato</vt:lpstr>
      <vt:lpstr>Focus</vt:lpstr>
      <vt:lpstr>Car Price Prediction  Prof. Hamidrez Ahady Dolatsara  Ban 5600: Advanced Big Data Computing and Programming</vt:lpstr>
      <vt:lpstr>Table of Contents </vt:lpstr>
      <vt:lpstr>Project Foundation </vt:lpstr>
      <vt:lpstr>Narrative Foundation</vt:lpstr>
      <vt:lpstr>Dataset Introduction </vt:lpstr>
      <vt:lpstr>PowerPoint Presentation</vt:lpstr>
      <vt:lpstr>Coding Environment Platform</vt:lpstr>
      <vt:lpstr>Data Visuals a. Brand Avg. Price</vt:lpstr>
      <vt:lpstr>Data Visuals b. Brand Avg. Price by Status</vt:lpstr>
      <vt:lpstr>Data Visuals c. Status Market Segmentation</vt:lpstr>
      <vt:lpstr>Data Visuals d. Model year vs. Avg. Price</vt:lpstr>
      <vt:lpstr>Data Visuals e. Mileage vs. Avg. Price</vt:lpstr>
      <vt:lpstr>Data Analysis a. Linear Regression </vt:lpstr>
      <vt:lpstr>Data Analysis b. Random Forest</vt:lpstr>
      <vt:lpstr>Data Analysis b. con…  </vt:lpstr>
      <vt:lpstr>Data Analysis c. Stacked Ensemble - H2O   </vt:lpstr>
      <vt:lpstr>Data Analysis c. con…  </vt:lpstr>
      <vt:lpstr>Data Analysis c. con… </vt:lpstr>
      <vt:lpstr>Data Analysis c. con… </vt:lpstr>
      <vt:lpstr>Data Analysis c. con… </vt:lpstr>
      <vt:lpstr>Data Conclusions </vt:lpstr>
      <vt:lpstr>Business recommendations and retrospective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Price Prediction  Prof. Hamidrez Ahady Dolatsara  Ban 5600: Advanced Big Data Computing and Programming</dc:title>
  <cp:lastModifiedBy>Tyler Rappaport</cp:lastModifiedBy>
  <cp:revision>3</cp:revision>
  <dcterms:modified xsi:type="dcterms:W3CDTF">2023-05-03T02:44:21Z</dcterms:modified>
</cp:coreProperties>
</file>